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tableStyles.xml" ContentType="application/vnd.openxmlformats-officedocument.presentationml.tableStyle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313" r:id="rId2"/>
    <p:sldId id="304" r:id="rId3"/>
    <p:sldId id="305" r:id="rId4"/>
    <p:sldId id="306" r:id="rId5"/>
    <p:sldId id="307" r:id="rId6"/>
    <p:sldId id="308" r:id="rId7"/>
    <p:sldId id="309" r:id="rId8"/>
    <p:sldId id="310" r:id="rId9"/>
    <p:sldId id="311" r:id="rId10"/>
    <p:sldId id="312" r:id="rId11"/>
    <p:sldId id="268" r:id="rId12"/>
    <p:sldId id="269" r:id="rId13"/>
    <p:sldId id="270" r:id="rId14"/>
    <p:sldId id="271" r:id="rId15"/>
    <p:sldId id="272" r:id="rId16"/>
    <p:sldId id="262" r:id="rId17"/>
    <p:sldId id="273" r:id="rId18"/>
    <p:sldId id="293" r:id="rId19"/>
    <p:sldId id="280" r:id="rId20"/>
    <p:sldId id="281" r:id="rId21"/>
    <p:sldId id="282" r:id="rId22"/>
    <p:sldId id="294" r:id="rId23"/>
    <p:sldId id="295" r:id="rId24"/>
    <p:sldId id="256" r:id="rId25"/>
    <p:sldId id="263" r:id="rId26"/>
    <p:sldId id="257" r:id="rId27"/>
    <p:sldId id="264" r:id="rId28"/>
    <p:sldId id="258" r:id="rId29"/>
    <p:sldId id="265" r:id="rId30"/>
    <p:sldId id="261" r:id="rId31"/>
    <p:sldId id="274" r:id="rId32"/>
    <p:sldId id="259" r:id="rId33"/>
    <p:sldId id="266" r:id="rId34"/>
    <p:sldId id="260" r:id="rId35"/>
    <p:sldId id="267" r:id="rId36"/>
    <p:sldId id="275" r:id="rId37"/>
    <p:sldId id="276" r:id="rId38"/>
    <p:sldId id="277" r:id="rId39"/>
    <p:sldId id="278" r:id="rId40"/>
    <p:sldId id="279" r:id="rId41"/>
    <p:sldId id="284" r:id="rId42"/>
    <p:sldId id="285" r:id="rId43"/>
    <p:sldId id="286" r:id="rId44"/>
    <p:sldId id="287" r:id="rId45"/>
    <p:sldId id="288" r:id="rId46"/>
    <p:sldId id="289" r:id="rId47"/>
    <p:sldId id="303" r:id="rId48"/>
    <p:sldId id="291" r:id="rId49"/>
    <p:sldId id="297" r:id="rId50"/>
    <p:sldId id="298" r:id="rId51"/>
    <p:sldId id="299" r:id="rId52"/>
    <p:sldId id="300" r:id="rId53"/>
    <p:sldId id="301" r:id="rId54"/>
    <p:sldId id="302" r:id="rId55"/>
    <p:sldId id="296" r:id="rId56"/>
    <p:sldId id="292"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0" Type="http://schemas.openxmlformats.org/officeDocument/2006/relationships/viewProps" Target="viewProps.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printerSettings" Target="printerSettings/printerSettings1.bin"/><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presProps" Target="presProps.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tableStyles" Target="tableStyles.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theme" Target="theme/theme1.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EF3672-3BED-3341-8313-9D32FF5BC721}" type="datetimeFigureOut">
              <a:rPr lang="en-US" smtClean="0"/>
              <a:pPr/>
              <a:t>10/28/11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F3672-3BED-3341-8313-9D32FF5BC721}" type="datetimeFigureOut">
              <a:rPr lang="en-US" smtClean="0"/>
              <a:pPr/>
              <a:t>10/28/11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F3672-3BED-3341-8313-9D32FF5BC721}" type="datetimeFigureOut">
              <a:rPr lang="en-US" smtClean="0"/>
              <a:pPr/>
              <a:t>10/28/11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F3672-3BED-3341-8313-9D32FF5BC721}" type="datetimeFigureOut">
              <a:rPr lang="en-US" smtClean="0"/>
              <a:pPr/>
              <a:t>10/28/11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EF3672-3BED-3341-8313-9D32FF5BC721}" type="datetimeFigureOut">
              <a:rPr lang="en-US" smtClean="0"/>
              <a:pPr/>
              <a:t>10/28/11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EF3672-3BED-3341-8313-9D32FF5BC721}" type="datetimeFigureOut">
              <a:rPr lang="en-US" smtClean="0"/>
              <a:pPr/>
              <a:t>10/28/11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EF3672-3BED-3341-8313-9D32FF5BC721}" type="datetimeFigureOut">
              <a:rPr lang="en-US" smtClean="0"/>
              <a:pPr/>
              <a:t>10/28/11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EF3672-3BED-3341-8313-9D32FF5BC721}" type="datetimeFigureOut">
              <a:rPr lang="en-US" smtClean="0"/>
              <a:pPr/>
              <a:t>10/28/11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F3672-3BED-3341-8313-9D32FF5BC721}" type="datetimeFigureOut">
              <a:rPr lang="en-US" smtClean="0"/>
              <a:pPr/>
              <a:t>10/28/11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F3672-3BED-3341-8313-9D32FF5BC721}" type="datetimeFigureOut">
              <a:rPr lang="en-US" smtClean="0"/>
              <a:pPr/>
              <a:t>10/28/11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F3672-3BED-3341-8313-9D32FF5BC721}" type="datetimeFigureOut">
              <a:rPr lang="en-US" smtClean="0"/>
              <a:pPr/>
              <a:t>10/28/11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288E6E-70FE-1C42-ACD1-611A159E115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F3672-3BED-3341-8313-9D32FF5BC721}" type="datetimeFigureOut">
              <a:rPr lang="en-US" smtClean="0"/>
              <a:pPr/>
              <a:t>10/28/11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288E6E-70FE-1C42-ACD1-611A159E115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3"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00679"/>
          </a:xfrm>
        </p:spPr>
        <p:txBody>
          <a:bodyPr/>
          <a:lstStyle/>
          <a:p>
            <a:r>
              <a:rPr lang="en-US" dirty="0" smtClean="0"/>
              <a:t>Next Test is on Wednesday, 11/9</a:t>
            </a:r>
            <a:br>
              <a:rPr lang="en-US" dirty="0" smtClean="0"/>
            </a:br>
            <a:r>
              <a:rPr lang="en-US" dirty="0" smtClean="0"/>
              <a:t>We will review just like we did for the last test</a:t>
            </a:r>
            <a:br>
              <a:rPr lang="en-US" dirty="0" smtClean="0"/>
            </a:br>
            <a:r>
              <a:rPr lang="en-US" dirty="0" smtClean="0"/>
              <a:t/>
            </a:r>
            <a:br>
              <a:rPr lang="en-US" dirty="0" smtClean="0"/>
            </a:br>
            <a:r>
              <a:rPr lang="en-US" dirty="0" smtClean="0"/>
              <a:t>…don’t freak out.</a:t>
            </a:r>
            <a:br>
              <a:rPr lang="en-US" dirty="0" smtClean="0"/>
            </a:br>
            <a:r>
              <a:rPr lang="en-US" dirty="0" smtClean="0"/>
              <a:t/>
            </a:r>
            <a:br>
              <a:rPr lang="en-US" dirty="0" smtClean="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69942"/>
          </a:xfrm>
        </p:spPr>
        <p:txBody>
          <a:bodyPr/>
          <a:lstStyle/>
          <a:p>
            <a:r>
              <a:rPr lang="en-US" dirty="0" smtClean="0"/>
              <a:t>El </a:t>
            </a:r>
            <a:r>
              <a:rPr lang="en-US" dirty="0" err="1" smtClean="0"/>
              <a:t>borrador</a:t>
            </a:r>
            <a:r>
              <a:rPr lang="en-US" dirty="0" smtClean="0"/>
              <a:t> </a:t>
            </a:r>
            <a:r>
              <a:rPr lang="en-US" dirty="0" err="1" smtClean="0"/>
              <a:t>morado</a:t>
            </a:r>
            <a:r>
              <a:rPr lang="en-US" dirty="0" smtClean="0"/>
              <a:t> </a:t>
            </a:r>
            <a:r>
              <a:rPr lang="en-US" dirty="0" smtClean="0"/>
              <a:t>del </a:t>
            </a:r>
            <a:r>
              <a:rPr lang="en-US" dirty="0" err="1" smtClean="0"/>
              <a:t>profesor</a:t>
            </a:r>
            <a:r>
              <a:rPr lang="en-US" dirty="0" smtClean="0"/>
              <a:t> </a:t>
            </a:r>
            <a:r>
              <a:rPr lang="en-US" dirty="0" err="1" smtClean="0"/>
              <a:t>está</a:t>
            </a:r>
            <a:r>
              <a:rPr lang="en-US" dirty="0" smtClean="0"/>
              <a:t> </a:t>
            </a:r>
            <a:r>
              <a:rPr lang="en-US" dirty="0" smtClean="0"/>
              <a:t>en la </a:t>
            </a:r>
            <a:r>
              <a:rPr lang="en-US" dirty="0" err="1" smtClean="0"/>
              <a:t>clase</a:t>
            </a:r>
            <a:r>
              <a:rPr lang="en-US" dirty="0" smtClean="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36915"/>
          </a:xfrm>
        </p:spPr>
        <p:txBody>
          <a:bodyPr>
            <a:normAutofit/>
          </a:bodyPr>
          <a:lstStyle/>
          <a:p>
            <a:r>
              <a:rPr lang="en-US" dirty="0" smtClean="0"/>
              <a:t>La </a:t>
            </a:r>
            <a:r>
              <a:rPr lang="en-US" dirty="0" err="1" smtClean="0"/>
              <a:t>Palabra</a:t>
            </a:r>
            <a:r>
              <a:rPr lang="en-US" dirty="0" smtClean="0"/>
              <a:t> del </a:t>
            </a:r>
            <a:r>
              <a:rPr lang="en-US" dirty="0" err="1" smtClean="0"/>
              <a:t>día</a:t>
            </a:r>
            <a:r>
              <a:rPr lang="en-US" dirty="0" smtClean="0"/>
              <a:t>: “De”</a:t>
            </a:r>
            <a:br>
              <a:rPr lang="en-US" dirty="0" smtClean="0"/>
            </a:br>
            <a:r>
              <a:rPr lang="en-US" dirty="0" smtClean="0"/>
              <a:t>De has several uses in Spanish.</a:t>
            </a:r>
            <a:br>
              <a:rPr lang="en-US" dirty="0" smtClean="0"/>
            </a:br>
            <a:r>
              <a:rPr lang="en-US" dirty="0" smtClean="0"/>
              <a:t/>
            </a:r>
            <a:br>
              <a:rPr lang="en-US" dirty="0" smtClean="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58344"/>
          </a:xfrm>
        </p:spPr>
        <p:txBody>
          <a:bodyPr>
            <a:normAutofit/>
          </a:bodyPr>
          <a:lstStyle/>
          <a:p>
            <a:r>
              <a:rPr lang="en-US" dirty="0" smtClean="0">
                <a:latin typeface="Zapf Dingbats"/>
                <a:ea typeface="Zapf Dingbats"/>
                <a:cs typeface="Zapf Dingbats"/>
              </a:rPr>
              <a:t>★</a:t>
            </a:r>
            <a:r>
              <a:rPr lang="en-US" dirty="0" smtClean="0"/>
              <a:t>To ask where someone is from.</a:t>
            </a:r>
            <a:br>
              <a:rPr lang="en-US" dirty="0" smtClean="0"/>
            </a:br>
            <a:r>
              <a:rPr lang="en-US" dirty="0" smtClean="0"/>
              <a:t>Ex: ¿DE </a:t>
            </a:r>
            <a:r>
              <a:rPr lang="en-US" dirty="0" err="1" smtClean="0"/>
              <a:t>dónde</a:t>
            </a:r>
            <a:r>
              <a:rPr lang="en-US" dirty="0" smtClean="0"/>
              <a:t> </a:t>
            </a:r>
            <a:r>
              <a:rPr lang="en-US" dirty="0" err="1" smtClean="0"/>
              <a:t>eres</a:t>
            </a:r>
            <a:r>
              <a:rPr lang="en-US" dirty="0" smtClean="0"/>
              <a:t>?</a:t>
            </a:r>
            <a:br>
              <a:rPr lang="en-US" dirty="0" smtClean="0"/>
            </a:br>
            <a:r>
              <a:rPr lang="en-US" dirty="0" smtClean="0"/>
              <a:t>Soy DE Michigan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12998"/>
          </a:xfrm>
        </p:spPr>
        <p:txBody>
          <a:bodyPr>
            <a:normAutofit/>
          </a:bodyPr>
          <a:lstStyle/>
          <a:p>
            <a:r>
              <a:rPr lang="en-US" dirty="0" smtClean="0">
                <a:latin typeface="Zapf Dingbats"/>
                <a:ea typeface="Zapf Dingbats"/>
                <a:cs typeface="Zapf Dingbats"/>
              </a:rPr>
              <a:t>★</a:t>
            </a:r>
            <a:r>
              <a:rPr lang="en-US" dirty="0" smtClean="0"/>
              <a:t>To describe something or someone.</a:t>
            </a:r>
            <a:br>
              <a:rPr lang="en-US" dirty="0" smtClean="0"/>
            </a:br>
            <a:r>
              <a:rPr lang="en-US" dirty="0" smtClean="0"/>
              <a:t>Ex: La </a:t>
            </a:r>
            <a:r>
              <a:rPr lang="en-US" dirty="0" err="1" smtClean="0"/>
              <a:t>clase</a:t>
            </a:r>
            <a:r>
              <a:rPr lang="en-US" dirty="0" smtClean="0"/>
              <a:t> DE </a:t>
            </a:r>
            <a:r>
              <a:rPr lang="en-US" dirty="0" err="1" smtClean="0"/>
              <a:t>español</a:t>
            </a:r>
            <a:r>
              <a:rPr lang="en-US" dirty="0" smtClean="0"/>
              <a:t/>
            </a:r>
            <a:br>
              <a:rPr lang="en-US" dirty="0" smtClean="0"/>
            </a:br>
            <a:r>
              <a:rPr lang="en-US" dirty="0" smtClean="0"/>
              <a:t>(if you translated this literally, it would be the class OF Spanish)</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3814605"/>
          </a:xfrm>
        </p:spPr>
        <p:txBody>
          <a:bodyPr>
            <a:normAutofit/>
          </a:bodyPr>
          <a:lstStyle/>
          <a:p>
            <a:r>
              <a:rPr lang="en-US" dirty="0" smtClean="0">
                <a:latin typeface="Zapf Dingbats"/>
                <a:ea typeface="Zapf Dingbats"/>
                <a:cs typeface="Zapf Dingbats"/>
              </a:rPr>
              <a:t>★</a:t>
            </a:r>
            <a:r>
              <a:rPr lang="en-US" dirty="0" smtClean="0"/>
              <a:t>It is used in quite a few expressions.</a:t>
            </a:r>
            <a:br>
              <a:rPr lang="en-US" dirty="0" smtClean="0"/>
            </a:br>
            <a:r>
              <a:rPr lang="en-US" dirty="0" smtClean="0"/>
              <a:t>Ex: DE nada, DE la </a:t>
            </a:r>
            <a:r>
              <a:rPr lang="en-US" dirty="0" err="1" smtClean="0"/>
              <a:t>mañana</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25760"/>
          </a:xfrm>
        </p:spPr>
        <p:txBody>
          <a:bodyPr>
            <a:normAutofit/>
          </a:bodyPr>
          <a:lstStyle/>
          <a:p>
            <a:r>
              <a:rPr lang="en-US" dirty="0" smtClean="0">
                <a:latin typeface="Zapf Dingbats"/>
                <a:ea typeface="Zapf Dingbats"/>
                <a:cs typeface="Zapf Dingbats"/>
              </a:rPr>
              <a:t>★</a:t>
            </a:r>
            <a:r>
              <a:rPr lang="en-US" dirty="0" smtClean="0"/>
              <a:t>It is the equivalent of ‘</a:t>
            </a:r>
            <a:r>
              <a:rPr lang="en-US" dirty="0" err="1" smtClean="0"/>
              <a:t>s</a:t>
            </a:r>
            <a:r>
              <a:rPr lang="en-US" dirty="0" smtClean="0"/>
              <a:t> in English</a:t>
            </a:r>
            <a:br>
              <a:rPr lang="en-US" dirty="0" smtClean="0"/>
            </a:br>
            <a:r>
              <a:rPr lang="en-US" dirty="0" smtClean="0"/>
              <a:t>Ex: El amigo DE Pablo.</a:t>
            </a:r>
            <a:br>
              <a:rPr lang="en-US" dirty="0" smtClean="0"/>
            </a:br>
            <a:r>
              <a:rPr lang="en-US" dirty="0" smtClean="0"/>
              <a:t>Pablo’s friend.</a:t>
            </a:r>
            <a:br>
              <a:rPr lang="en-US" dirty="0" smtClean="0"/>
            </a:br>
            <a:r>
              <a:rPr lang="en-US" dirty="0" smtClean="0"/>
              <a:t>Los </a:t>
            </a:r>
            <a:r>
              <a:rPr lang="en-US" dirty="0" err="1" smtClean="0"/>
              <a:t>lapices</a:t>
            </a:r>
            <a:r>
              <a:rPr lang="en-US" dirty="0" smtClean="0"/>
              <a:t> DE </a:t>
            </a:r>
            <a:r>
              <a:rPr lang="en-US" dirty="0" err="1" smtClean="0"/>
              <a:t>Zita</a:t>
            </a:r>
            <a:r>
              <a:rPr lang="en-US" dirty="0" smtClean="0"/>
              <a:t>.</a:t>
            </a:r>
            <a:br>
              <a:rPr lang="en-US" dirty="0" smtClean="0"/>
            </a:br>
            <a:r>
              <a:rPr lang="en-US" dirty="0" err="1" smtClean="0"/>
              <a:t>Zita’s</a:t>
            </a:r>
            <a:r>
              <a:rPr lang="en-US" dirty="0" smtClean="0"/>
              <a:t> Pencils.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890204"/>
          </a:xfrm>
        </p:spPr>
        <p:txBody>
          <a:bodyPr>
            <a:normAutofit/>
          </a:bodyPr>
          <a:lstStyle/>
          <a:p>
            <a:r>
              <a:rPr lang="en-US" b="1" u="sng" dirty="0" err="1" smtClean="0"/>
              <a:t>Estar</a:t>
            </a:r>
            <a:r>
              <a:rPr lang="en-US" b="1" u="sng" dirty="0" smtClean="0"/>
              <a:t>- To Be</a:t>
            </a:r>
            <a:r>
              <a:rPr lang="en-US" dirty="0" smtClean="0"/>
              <a:t/>
            </a:r>
            <a:br>
              <a:rPr lang="en-US" dirty="0" smtClean="0"/>
            </a:br>
            <a:r>
              <a:rPr lang="en-US" dirty="0" err="1" smtClean="0"/>
              <a:t>Yo</a:t>
            </a:r>
            <a:r>
              <a:rPr lang="en-US" dirty="0" err="1" smtClean="0">
                <a:latin typeface="Wingdings"/>
                <a:ea typeface="Wingdings"/>
                <a:cs typeface="Wingdings"/>
              </a:rPr>
              <a:t></a:t>
            </a:r>
            <a:r>
              <a:rPr lang="en-US" dirty="0" smtClean="0"/>
              <a:t> </a:t>
            </a:r>
            <a:r>
              <a:rPr lang="en-US" dirty="0" err="1" smtClean="0"/>
              <a:t>Estoy</a:t>
            </a:r>
            <a:r>
              <a:rPr lang="en-US" dirty="0" smtClean="0"/>
              <a:t>		</a:t>
            </a:r>
            <a:r>
              <a:rPr lang="en-US" dirty="0" err="1" smtClean="0"/>
              <a:t>Nosotros</a:t>
            </a:r>
            <a:r>
              <a:rPr lang="en-US" dirty="0" err="1" smtClean="0">
                <a:latin typeface="Wingdings"/>
                <a:ea typeface="Wingdings"/>
                <a:cs typeface="Wingdings"/>
              </a:rPr>
              <a:t></a:t>
            </a:r>
            <a:r>
              <a:rPr lang="en-US" dirty="0" smtClean="0"/>
              <a:t> </a:t>
            </a:r>
            <a:r>
              <a:rPr lang="en-US" dirty="0" err="1" smtClean="0"/>
              <a:t>Estamos</a:t>
            </a:r>
            <a:r>
              <a:rPr lang="en-US" dirty="0" smtClean="0"/>
              <a:t/>
            </a:r>
            <a:br>
              <a:rPr lang="en-US" dirty="0" smtClean="0"/>
            </a:br>
            <a:r>
              <a:rPr lang="en-US" dirty="0" err="1" smtClean="0"/>
              <a:t>Tú</a:t>
            </a:r>
            <a:r>
              <a:rPr lang="en-US" dirty="0" err="1" smtClean="0">
                <a:latin typeface="Wingdings"/>
                <a:ea typeface="Wingdings"/>
                <a:cs typeface="Wingdings"/>
              </a:rPr>
              <a:t></a:t>
            </a:r>
            <a:r>
              <a:rPr lang="en-US" dirty="0" smtClean="0"/>
              <a:t> </a:t>
            </a:r>
            <a:r>
              <a:rPr lang="en-US" dirty="0" err="1" smtClean="0"/>
              <a:t>Estas</a:t>
            </a:r>
            <a:r>
              <a:rPr lang="en-US" dirty="0" smtClean="0"/>
              <a:t>		</a:t>
            </a:r>
            <a:r>
              <a:rPr lang="en-US" dirty="0" err="1" smtClean="0"/>
              <a:t>Vosotros</a:t>
            </a:r>
            <a:r>
              <a:rPr lang="en-US" dirty="0" err="1" smtClean="0">
                <a:latin typeface="Wingdings"/>
                <a:ea typeface="Wingdings"/>
                <a:cs typeface="Wingdings"/>
              </a:rPr>
              <a:t></a:t>
            </a:r>
            <a:r>
              <a:rPr lang="en-US" dirty="0" smtClean="0"/>
              <a:t> </a:t>
            </a:r>
            <a:r>
              <a:rPr lang="en-US" dirty="0" err="1" smtClean="0"/>
              <a:t>Estaís</a:t>
            </a:r>
            <a:r>
              <a:rPr lang="en-US" dirty="0" smtClean="0"/>
              <a:t/>
            </a:r>
            <a:br>
              <a:rPr lang="en-US" dirty="0" smtClean="0"/>
            </a:br>
            <a:r>
              <a:rPr lang="en-US" dirty="0" err="1" smtClean="0"/>
              <a:t>Él/Ella</a:t>
            </a:r>
            <a:r>
              <a:rPr lang="en-US" dirty="0" err="1" smtClean="0">
                <a:latin typeface="Wingdings"/>
                <a:ea typeface="Wingdings"/>
                <a:cs typeface="Wingdings"/>
              </a:rPr>
              <a:t></a:t>
            </a:r>
            <a:r>
              <a:rPr lang="en-US" dirty="0" smtClean="0"/>
              <a:t> </a:t>
            </a:r>
            <a:r>
              <a:rPr lang="en-US" dirty="0" err="1" smtClean="0"/>
              <a:t>Esta</a:t>
            </a:r>
            <a:r>
              <a:rPr lang="en-US" dirty="0" smtClean="0"/>
              <a:t> 		</a:t>
            </a:r>
            <a:r>
              <a:rPr lang="en-US" dirty="0" err="1" smtClean="0"/>
              <a:t>Ellos/Ellas</a:t>
            </a:r>
            <a:r>
              <a:rPr lang="en-US" dirty="0" err="1" smtClean="0">
                <a:latin typeface="Wingdings"/>
                <a:ea typeface="Wingdings"/>
                <a:cs typeface="Wingdings"/>
              </a:rPr>
              <a:t></a:t>
            </a:r>
            <a:r>
              <a:rPr lang="en-US" dirty="0" smtClean="0"/>
              <a:t> </a:t>
            </a:r>
            <a:r>
              <a:rPr lang="en-US" dirty="0" err="1" smtClean="0"/>
              <a:t>Estan</a:t>
            </a:r>
            <a:r>
              <a:rPr lang="en-US" dirty="0" smtClean="0"/>
              <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038279"/>
          </a:xfrm>
        </p:spPr>
        <p:txBody>
          <a:bodyPr>
            <a:normAutofit/>
          </a:bodyPr>
          <a:lstStyle/>
          <a:p>
            <a:r>
              <a:rPr lang="en-US" dirty="0" smtClean="0"/>
              <a:t>Remember SER?</a:t>
            </a:r>
            <a:br>
              <a:rPr lang="en-US" dirty="0" smtClean="0"/>
            </a:br>
            <a:r>
              <a:rPr lang="en-US" dirty="0" smtClean="0"/>
              <a:t>Yup, that’s right, there are TWO forms of the verb “To Be” in Spanish. </a:t>
            </a:r>
            <a:r>
              <a:rPr lang="en-US" dirty="0" err="1" smtClean="0"/>
              <a:t>Yaaaaay</a:t>
            </a:r>
            <a:r>
              <a:rPr lang="en-US" dirty="0" smtClean="0"/>
              <a: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076999"/>
          </a:xfrm>
        </p:spPr>
        <p:txBody>
          <a:bodyPr>
            <a:normAutofit/>
          </a:bodyPr>
          <a:lstStyle/>
          <a:p>
            <a:r>
              <a:rPr lang="en-US" b="1" u="sng" dirty="0" smtClean="0"/>
              <a:t>SER- To Be</a:t>
            </a:r>
            <a:r>
              <a:rPr lang="en-US" dirty="0" smtClean="0"/>
              <a:t/>
            </a:r>
            <a:br>
              <a:rPr lang="en-US" dirty="0" smtClean="0"/>
            </a:br>
            <a:r>
              <a:rPr lang="en-US" dirty="0" err="1" smtClean="0"/>
              <a:t>Yo</a:t>
            </a:r>
            <a:r>
              <a:rPr lang="en-US" dirty="0" err="1" smtClean="0">
                <a:latin typeface="Wingdings"/>
                <a:ea typeface="Wingdings"/>
                <a:cs typeface="Wingdings"/>
              </a:rPr>
              <a:t></a:t>
            </a:r>
            <a:r>
              <a:rPr lang="en-US" dirty="0" err="1" smtClean="0"/>
              <a:t>Soy</a:t>
            </a:r>
            <a:r>
              <a:rPr lang="en-US" dirty="0" smtClean="0"/>
              <a:t>		</a:t>
            </a:r>
            <a:r>
              <a:rPr lang="en-US" dirty="0" err="1" smtClean="0"/>
              <a:t>Nosotros</a:t>
            </a:r>
            <a:r>
              <a:rPr lang="en-US" dirty="0" err="1" smtClean="0">
                <a:latin typeface="Wingdings"/>
                <a:ea typeface="Wingdings"/>
                <a:cs typeface="Wingdings"/>
              </a:rPr>
              <a:t></a:t>
            </a:r>
            <a:r>
              <a:rPr lang="en-US" dirty="0" err="1" smtClean="0"/>
              <a:t>Somos</a:t>
            </a:r>
            <a:r>
              <a:rPr lang="en-US" dirty="0" smtClean="0"/>
              <a:t/>
            </a:r>
            <a:br>
              <a:rPr lang="en-US" dirty="0" smtClean="0"/>
            </a:br>
            <a:r>
              <a:rPr lang="en-US" dirty="0" err="1" smtClean="0"/>
              <a:t>Tú</a:t>
            </a:r>
            <a:r>
              <a:rPr lang="en-US" dirty="0" err="1" smtClean="0">
                <a:latin typeface="Wingdings"/>
                <a:ea typeface="Wingdings"/>
                <a:cs typeface="Wingdings"/>
              </a:rPr>
              <a:t></a:t>
            </a:r>
            <a:r>
              <a:rPr lang="en-US" dirty="0" err="1" smtClean="0"/>
              <a:t>Eres</a:t>
            </a:r>
            <a:r>
              <a:rPr lang="en-US" dirty="0" smtClean="0"/>
              <a:t>		</a:t>
            </a:r>
            <a:r>
              <a:rPr lang="en-US" dirty="0" err="1" smtClean="0"/>
              <a:t>Vosotros</a:t>
            </a:r>
            <a:r>
              <a:rPr lang="en-US" dirty="0" err="1" smtClean="0">
                <a:latin typeface="Wingdings"/>
                <a:ea typeface="Wingdings"/>
                <a:cs typeface="Wingdings"/>
              </a:rPr>
              <a:t></a:t>
            </a:r>
            <a:r>
              <a:rPr lang="en-US" dirty="0" err="1" smtClean="0"/>
              <a:t>Sois</a:t>
            </a:r>
            <a:r>
              <a:rPr lang="en-US" dirty="0" smtClean="0"/>
              <a:t>	</a:t>
            </a:r>
            <a:br>
              <a:rPr lang="en-US" dirty="0" smtClean="0"/>
            </a:br>
            <a:r>
              <a:rPr lang="en-US" dirty="0" err="1" smtClean="0"/>
              <a:t>Usted</a:t>
            </a:r>
            <a:r>
              <a:rPr lang="en-US" dirty="0" err="1" smtClean="0">
                <a:latin typeface="Wingdings"/>
                <a:ea typeface="Wingdings"/>
                <a:cs typeface="Wingdings"/>
              </a:rPr>
              <a:t></a:t>
            </a:r>
            <a:r>
              <a:rPr lang="en-US" dirty="0" err="1" smtClean="0"/>
              <a:t>Es</a:t>
            </a:r>
            <a:r>
              <a:rPr lang="en-US" dirty="0" smtClean="0"/>
              <a:t>		</a:t>
            </a:r>
            <a:r>
              <a:rPr lang="en-US" dirty="0" err="1" smtClean="0"/>
              <a:t>Ustedes</a:t>
            </a:r>
            <a:r>
              <a:rPr lang="en-US" dirty="0" err="1" smtClean="0">
                <a:latin typeface="Wingdings"/>
                <a:ea typeface="Wingdings"/>
                <a:cs typeface="Wingdings"/>
              </a:rPr>
              <a:t></a:t>
            </a:r>
            <a:r>
              <a:rPr lang="en-US" dirty="0" err="1" smtClean="0"/>
              <a:t>Son</a:t>
            </a:r>
            <a:r>
              <a:rPr lang="en-US" dirty="0" smtClean="0"/>
              <a:t/>
            </a:r>
            <a:br>
              <a:rPr lang="en-US" dirty="0" smtClean="0"/>
            </a:br>
            <a:r>
              <a:rPr lang="en-US" dirty="0" err="1" smtClean="0"/>
              <a:t>Él/Ella</a:t>
            </a:r>
            <a:r>
              <a:rPr lang="en-US" dirty="0" err="1" smtClean="0">
                <a:latin typeface="Wingdings"/>
                <a:ea typeface="Wingdings"/>
                <a:cs typeface="Wingdings"/>
              </a:rPr>
              <a:t></a:t>
            </a:r>
            <a:r>
              <a:rPr lang="en-US" dirty="0" err="1" smtClean="0"/>
              <a:t>Es</a:t>
            </a:r>
            <a:r>
              <a:rPr lang="en-US" dirty="0" smtClean="0"/>
              <a:t>		</a:t>
            </a:r>
            <a:r>
              <a:rPr lang="en-US" dirty="0" err="1" smtClean="0"/>
              <a:t>Ellos/Ellas</a:t>
            </a:r>
            <a:r>
              <a:rPr lang="en-US" dirty="0" err="1" smtClean="0">
                <a:latin typeface="Wingdings"/>
                <a:ea typeface="Wingdings"/>
                <a:cs typeface="Wingdings"/>
              </a:rPr>
              <a:t></a:t>
            </a:r>
            <a:r>
              <a:rPr lang="en-US" dirty="0" err="1" smtClean="0"/>
              <a:t>Son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87718"/>
          </a:xfrm>
        </p:spPr>
        <p:txBody>
          <a:bodyPr>
            <a:normAutofit/>
          </a:bodyPr>
          <a:lstStyle/>
          <a:p>
            <a:r>
              <a:rPr lang="en-US" dirty="0" err="1" smtClean="0"/>
              <a:t>Estar</a:t>
            </a:r>
            <a:r>
              <a:rPr lang="en-US" dirty="0" smtClean="0"/>
              <a:t/>
            </a:r>
            <a:br>
              <a:rPr lang="en-US" dirty="0" smtClean="0"/>
            </a:br>
            <a:r>
              <a:rPr lang="en-US" dirty="0" smtClean="0">
                <a:latin typeface="Zapf Dingbats"/>
                <a:ea typeface="Zapf Dingbats"/>
                <a:cs typeface="Zapf Dingbats"/>
              </a:rPr>
              <a:t>✓</a:t>
            </a:r>
            <a:r>
              <a:rPr lang="en-US" dirty="0" smtClean="0"/>
              <a:t>Indicates location</a:t>
            </a:r>
            <a:br>
              <a:rPr lang="en-US" dirty="0" smtClean="0"/>
            </a:br>
            <a:r>
              <a:rPr lang="en-US" dirty="0" smtClean="0"/>
              <a:t>Ex: ¿</a:t>
            </a:r>
            <a:r>
              <a:rPr lang="en-US" dirty="0" err="1" smtClean="0"/>
              <a:t>Dónde</a:t>
            </a:r>
            <a:r>
              <a:rPr lang="en-US" dirty="0" smtClean="0"/>
              <a:t> </a:t>
            </a:r>
            <a:r>
              <a:rPr lang="en-US" i="1" dirty="0" err="1" smtClean="0"/>
              <a:t>estan</a:t>
            </a:r>
            <a:r>
              <a:rPr lang="en-US" dirty="0" smtClean="0"/>
              <a:t> los </a:t>
            </a:r>
            <a:r>
              <a:rPr lang="en-US" dirty="0" err="1" smtClean="0"/>
              <a:t>estudiantes</a:t>
            </a:r>
            <a:r>
              <a:rPr lang="en-US" dirty="0" smtClean="0"/>
              <a:t>?</a:t>
            </a:r>
            <a:br>
              <a:rPr lang="en-US" dirty="0" smtClean="0"/>
            </a:br>
            <a:r>
              <a:rPr lang="en-US" i="1" dirty="0" err="1" smtClean="0"/>
              <a:t>Estan</a:t>
            </a:r>
            <a:r>
              <a:rPr lang="en-US" dirty="0" smtClean="0"/>
              <a:t> en la </a:t>
            </a:r>
            <a:r>
              <a:rPr lang="en-US" dirty="0" err="1" smtClean="0"/>
              <a:t>clase</a:t>
            </a:r>
            <a:r>
              <a:rPr lang="en-US" dirty="0" smtClean="0"/>
              <a:t>.</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98981"/>
          </a:xfrm>
        </p:spPr>
        <p:txBody>
          <a:bodyPr/>
          <a:lstStyle/>
          <a:p>
            <a:r>
              <a:rPr lang="en-US" dirty="0" smtClean="0"/>
              <a:t>Ok, let’s see how much</a:t>
            </a:r>
            <a:r>
              <a:rPr lang="en-US" dirty="0" smtClean="0"/>
              <a:t> </a:t>
            </a:r>
            <a:r>
              <a:rPr lang="en-US" dirty="0" smtClean="0"/>
              <a:t>S</a:t>
            </a:r>
            <a:r>
              <a:rPr lang="en-US" dirty="0" smtClean="0"/>
              <a:t>panish </a:t>
            </a:r>
            <a:r>
              <a:rPr lang="en-US" dirty="0" smtClean="0"/>
              <a:t>we know…</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35309"/>
          </a:xfrm>
        </p:spPr>
        <p:txBody>
          <a:bodyPr>
            <a:normAutofit/>
          </a:bodyPr>
          <a:lstStyle/>
          <a:p>
            <a:r>
              <a:rPr lang="en-US" dirty="0" err="1" smtClean="0"/>
              <a:t>Estar</a:t>
            </a:r>
            <a:r>
              <a:rPr lang="en-US" dirty="0" smtClean="0"/>
              <a:t> </a:t>
            </a:r>
            <a:br>
              <a:rPr lang="en-US" dirty="0" smtClean="0"/>
            </a:br>
            <a:r>
              <a:rPr lang="en-US" dirty="0" smtClean="0">
                <a:latin typeface="Zapf Dingbats"/>
                <a:ea typeface="Zapf Dingbats"/>
                <a:cs typeface="Zapf Dingbats"/>
              </a:rPr>
              <a:t>✓</a:t>
            </a:r>
            <a:r>
              <a:rPr lang="en-US" dirty="0" smtClean="0"/>
              <a:t>Indicates a condition or state of being that is temporary/happening at a given moment in time.</a:t>
            </a:r>
            <a:br>
              <a:rPr lang="en-US" dirty="0" smtClean="0"/>
            </a:br>
            <a:r>
              <a:rPr lang="en-US" dirty="0" smtClean="0"/>
              <a:t>Ex: </a:t>
            </a:r>
            <a:r>
              <a:rPr lang="en-US" dirty="0" err="1" smtClean="0"/>
              <a:t>Cómo</a:t>
            </a:r>
            <a:r>
              <a:rPr lang="en-US" dirty="0" smtClean="0"/>
              <a:t> </a:t>
            </a:r>
            <a:r>
              <a:rPr lang="en-US" i="1" dirty="0" err="1" smtClean="0"/>
              <a:t>estás</a:t>
            </a:r>
            <a:r>
              <a:rPr lang="en-US" dirty="0" smtClean="0"/>
              <a:t>?</a:t>
            </a:r>
            <a:br>
              <a:rPr lang="en-US" dirty="0" smtClean="0"/>
            </a:br>
            <a:r>
              <a:rPr lang="en-US" i="1" dirty="0" err="1" smtClean="0"/>
              <a:t>Estoy</a:t>
            </a:r>
            <a:r>
              <a:rPr lang="en-US" dirty="0" smtClean="0"/>
              <a:t> </a:t>
            </a:r>
            <a:r>
              <a:rPr lang="en-US" dirty="0" err="1" smtClean="0"/>
              <a:t>bien</a:t>
            </a:r>
            <a:r>
              <a:rPr lang="en-US" dirty="0" smtClean="0"/>
              <a:t>, gracias.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208665"/>
          </a:xfrm>
        </p:spPr>
        <p:txBody>
          <a:bodyPr>
            <a:normAutofit fontScale="90000"/>
          </a:bodyPr>
          <a:lstStyle/>
          <a:p>
            <a:r>
              <a:rPr lang="en-US" dirty="0" smtClean="0"/>
              <a:t>Let me clarify this last thing…if you are describing a state of being that changes, use </a:t>
            </a:r>
            <a:r>
              <a:rPr lang="en-US" dirty="0" err="1" smtClean="0"/>
              <a:t>estar</a:t>
            </a:r>
            <a:r>
              <a:rPr lang="en-US" dirty="0" smtClean="0"/>
              <a:t>. For example, if you say you are tired, use </a:t>
            </a:r>
            <a:r>
              <a:rPr lang="en-US" dirty="0" err="1" smtClean="0"/>
              <a:t>estar</a:t>
            </a:r>
            <a:r>
              <a:rPr lang="en-US" dirty="0" smtClean="0"/>
              <a:t>, because tiredness is not a defining/permanent aspect of your personality.</a:t>
            </a:r>
            <a:br>
              <a:rPr lang="en-US" dirty="0" smtClean="0"/>
            </a:br>
            <a:r>
              <a:rPr lang="en-US" dirty="0" err="1" smtClean="0"/>
              <a:t>Soooo</a:t>
            </a:r>
            <a:r>
              <a:rPr lang="en-US" dirty="0" smtClean="0"/>
              <a:t>… </a:t>
            </a:r>
            <a:r>
              <a:rPr lang="en-US" dirty="0" err="1" smtClean="0"/>
              <a:t>Estar</a:t>
            </a:r>
            <a:r>
              <a:rPr lang="en-US" dirty="0" smtClean="0"/>
              <a:t> is used to express transitory qualities.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543487"/>
          </a:xfrm>
        </p:spPr>
        <p:txBody>
          <a:bodyPr/>
          <a:lstStyle/>
          <a:p>
            <a:r>
              <a:rPr lang="en-US" dirty="0" smtClean="0"/>
              <a:t>Ser is used to express a FUNDAMENTAL quality. It expresses the essence of a person or thing, who or what it is.</a:t>
            </a:r>
            <a:br>
              <a:rPr lang="en-US" dirty="0" smtClean="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22930"/>
          </a:xfrm>
        </p:spPr>
        <p:txBody>
          <a:bodyPr/>
          <a:lstStyle/>
          <a:p>
            <a:endParaRPr lang="en-US" dirty="0"/>
          </a:p>
        </p:txBody>
      </p:sp>
      <p:graphicFrame>
        <p:nvGraphicFramePr>
          <p:cNvPr id="3" name="Table 2"/>
          <p:cNvGraphicFramePr>
            <a:graphicFrameLocks noGrp="1"/>
          </p:cNvGraphicFramePr>
          <p:nvPr/>
        </p:nvGraphicFramePr>
        <p:xfrm>
          <a:off x="457200" y="16986"/>
          <a:ext cx="8229600" cy="6841014"/>
        </p:xfrm>
        <a:graphic>
          <a:graphicData uri="http://schemas.openxmlformats.org/drawingml/2006/table">
            <a:tbl>
              <a:tblPr firstRow="1" bandRow="1">
                <a:tableStyleId>{5C22544A-7EE6-4342-B048-85BDC9FD1C3A}</a:tableStyleId>
              </a:tblPr>
              <a:tblGrid>
                <a:gridCol w="4114800"/>
                <a:gridCol w="4114800"/>
              </a:tblGrid>
              <a:tr h="6841014">
                <a:tc>
                  <a:txBody>
                    <a:bodyPr/>
                    <a:lstStyle/>
                    <a:p>
                      <a:r>
                        <a:rPr lang="en-US" dirty="0" smtClean="0">
                          <a:solidFill>
                            <a:schemeClr val="bg1"/>
                          </a:solidFill>
                        </a:rPr>
                        <a:t>SER</a:t>
                      </a:r>
                    </a:p>
                    <a:p>
                      <a:r>
                        <a:rPr lang="en-US" dirty="0" smtClean="0">
                          <a:solidFill>
                            <a:schemeClr val="bg1"/>
                          </a:solidFill>
                          <a:latin typeface="Zapf Dingbats"/>
                          <a:ea typeface="Zapf Dingbats"/>
                          <a:cs typeface="Zapf Dingbats"/>
                        </a:rPr>
                        <a:t>★</a:t>
                      </a:r>
                      <a:r>
                        <a:rPr lang="en-US" dirty="0" smtClean="0">
                          <a:solidFill>
                            <a:schemeClr val="bg1"/>
                          </a:solidFill>
                        </a:rPr>
                        <a:t>Used with De to indicate</a:t>
                      </a:r>
                      <a:r>
                        <a:rPr lang="en-US" baseline="0" dirty="0" smtClean="0">
                          <a:solidFill>
                            <a:schemeClr val="bg1"/>
                          </a:solidFill>
                        </a:rPr>
                        <a:t> origin</a:t>
                      </a:r>
                    </a:p>
                    <a:p>
                      <a:r>
                        <a:rPr lang="en-US" baseline="0" dirty="0" smtClean="0">
                          <a:solidFill>
                            <a:schemeClr val="bg1"/>
                          </a:solidFill>
                        </a:rPr>
                        <a:t>Ex: Soy de Michigan</a:t>
                      </a:r>
                    </a:p>
                    <a:p>
                      <a:r>
                        <a:rPr lang="en-US" baseline="0" dirty="0" smtClean="0">
                          <a:solidFill>
                            <a:schemeClr val="bg1"/>
                          </a:solidFill>
                        </a:rPr>
                        <a:t>I am from Michigan</a:t>
                      </a:r>
                    </a:p>
                    <a:p>
                      <a:endParaRPr lang="en-US" baseline="0" dirty="0" smtClean="0">
                        <a:solidFill>
                          <a:schemeClr val="bg1"/>
                        </a:solidFill>
                      </a:endParaRPr>
                    </a:p>
                    <a:p>
                      <a:r>
                        <a:rPr lang="en-US" baseline="0" dirty="0" smtClean="0">
                          <a:solidFill>
                            <a:schemeClr val="bg1"/>
                          </a:solidFill>
                          <a:latin typeface="Zapf Dingbats"/>
                          <a:ea typeface="Zapf Dingbats"/>
                          <a:cs typeface="Zapf Dingbats"/>
                        </a:rPr>
                        <a:t>★</a:t>
                      </a:r>
                      <a:r>
                        <a:rPr lang="en-US" baseline="0" dirty="0" smtClean="0">
                          <a:solidFill>
                            <a:schemeClr val="bg1"/>
                          </a:solidFill>
                        </a:rPr>
                        <a:t>Used to identify one’s profession</a:t>
                      </a:r>
                    </a:p>
                    <a:p>
                      <a:r>
                        <a:rPr lang="en-US" baseline="0" dirty="0" smtClean="0">
                          <a:solidFill>
                            <a:schemeClr val="bg1"/>
                          </a:solidFill>
                        </a:rPr>
                        <a:t>Ex: </a:t>
                      </a:r>
                      <a:r>
                        <a:rPr lang="en-US" baseline="0" dirty="0" err="1" smtClean="0">
                          <a:solidFill>
                            <a:schemeClr val="bg1"/>
                          </a:solidFill>
                        </a:rPr>
                        <a:t>Yo</a:t>
                      </a:r>
                      <a:r>
                        <a:rPr lang="en-US" baseline="0" dirty="0" smtClean="0">
                          <a:solidFill>
                            <a:schemeClr val="bg1"/>
                          </a:solidFill>
                        </a:rPr>
                        <a:t> soy </a:t>
                      </a:r>
                      <a:r>
                        <a:rPr lang="en-US" baseline="0" dirty="0" err="1" smtClean="0">
                          <a:solidFill>
                            <a:schemeClr val="bg1"/>
                          </a:solidFill>
                        </a:rPr>
                        <a:t>profesora</a:t>
                      </a:r>
                      <a:endParaRPr lang="en-US" baseline="0" dirty="0" smtClean="0">
                        <a:solidFill>
                          <a:schemeClr val="bg1"/>
                        </a:solidFill>
                      </a:endParaRPr>
                    </a:p>
                    <a:p>
                      <a:r>
                        <a:rPr lang="en-US" baseline="0" dirty="0" smtClean="0">
                          <a:solidFill>
                            <a:schemeClr val="bg1"/>
                          </a:solidFill>
                        </a:rPr>
                        <a:t>I am a teacher</a:t>
                      </a:r>
                    </a:p>
                    <a:p>
                      <a:endParaRPr lang="en-US" dirty="0" smtClean="0">
                        <a:solidFill>
                          <a:schemeClr val="bg1"/>
                        </a:solidFill>
                      </a:endParaRPr>
                    </a:p>
                    <a:p>
                      <a:r>
                        <a:rPr lang="en-US" dirty="0" smtClean="0">
                          <a:solidFill>
                            <a:schemeClr val="bg1"/>
                          </a:solidFill>
                          <a:latin typeface="Zapf Dingbats"/>
                          <a:ea typeface="Zapf Dingbats"/>
                          <a:cs typeface="Zapf Dingbats"/>
                        </a:rPr>
                        <a:t>★</a:t>
                      </a:r>
                      <a:r>
                        <a:rPr lang="en-US" dirty="0" smtClean="0">
                          <a:solidFill>
                            <a:schemeClr val="bg1"/>
                          </a:solidFill>
                        </a:rPr>
                        <a:t>Used</a:t>
                      </a:r>
                      <a:r>
                        <a:rPr lang="en-US" baseline="0" dirty="0" smtClean="0">
                          <a:solidFill>
                            <a:schemeClr val="bg1"/>
                          </a:solidFill>
                        </a:rPr>
                        <a:t> with de to indicate </a:t>
                      </a:r>
                      <a:r>
                        <a:rPr lang="en-US" baseline="0" dirty="0" err="1" smtClean="0">
                          <a:solidFill>
                            <a:schemeClr val="bg1"/>
                          </a:solidFill>
                        </a:rPr>
                        <a:t>posession</a:t>
                      </a:r>
                      <a:r>
                        <a:rPr lang="en-US" baseline="0" dirty="0" smtClean="0">
                          <a:solidFill>
                            <a:schemeClr val="bg1"/>
                          </a:solidFill>
                        </a:rPr>
                        <a:t>, or what something is made of</a:t>
                      </a:r>
                    </a:p>
                    <a:p>
                      <a:r>
                        <a:rPr lang="en-US" baseline="0" dirty="0" smtClean="0">
                          <a:solidFill>
                            <a:schemeClr val="bg1"/>
                          </a:solidFill>
                        </a:rPr>
                        <a:t>Ex: El </a:t>
                      </a:r>
                      <a:r>
                        <a:rPr lang="en-US" baseline="0" dirty="0" err="1" smtClean="0">
                          <a:solidFill>
                            <a:schemeClr val="bg1"/>
                          </a:solidFill>
                        </a:rPr>
                        <a:t>libro</a:t>
                      </a:r>
                      <a:r>
                        <a:rPr lang="en-US" baseline="0" dirty="0" smtClean="0">
                          <a:solidFill>
                            <a:schemeClr val="bg1"/>
                          </a:solidFill>
                        </a:rPr>
                        <a:t> </a:t>
                      </a:r>
                      <a:r>
                        <a:rPr lang="en-US" baseline="0" dirty="0" err="1" smtClean="0">
                          <a:solidFill>
                            <a:schemeClr val="bg1"/>
                          </a:solidFill>
                        </a:rPr>
                        <a:t>es</a:t>
                      </a:r>
                      <a:r>
                        <a:rPr lang="en-US" baseline="0" dirty="0" smtClean="0">
                          <a:solidFill>
                            <a:schemeClr val="bg1"/>
                          </a:solidFill>
                        </a:rPr>
                        <a:t> de </a:t>
                      </a:r>
                      <a:r>
                        <a:rPr lang="en-US" baseline="0" dirty="0" err="1" smtClean="0">
                          <a:solidFill>
                            <a:schemeClr val="bg1"/>
                          </a:solidFill>
                        </a:rPr>
                        <a:t>él</a:t>
                      </a:r>
                      <a:r>
                        <a:rPr lang="en-US" baseline="0" dirty="0" smtClean="0">
                          <a:solidFill>
                            <a:schemeClr val="bg1"/>
                          </a:solidFill>
                        </a:rPr>
                        <a:t>.</a:t>
                      </a:r>
                    </a:p>
                    <a:p>
                      <a:r>
                        <a:rPr lang="en-US" baseline="0" dirty="0" smtClean="0">
                          <a:solidFill>
                            <a:schemeClr val="bg1"/>
                          </a:solidFill>
                        </a:rPr>
                        <a:t>The book is his</a:t>
                      </a:r>
                    </a:p>
                    <a:p>
                      <a:r>
                        <a:rPr lang="en-US" baseline="0" dirty="0" smtClean="0">
                          <a:solidFill>
                            <a:schemeClr val="bg1"/>
                          </a:solidFill>
                        </a:rPr>
                        <a:t>Ex: la mesa </a:t>
                      </a:r>
                      <a:r>
                        <a:rPr lang="en-US" baseline="0" dirty="0" err="1" smtClean="0">
                          <a:solidFill>
                            <a:schemeClr val="bg1"/>
                          </a:solidFill>
                        </a:rPr>
                        <a:t>es</a:t>
                      </a:r>
                      <a:r>
                        <a:rPr lang="en-US" baseline="0" dirty="0" smtClean="0">
                          <a:solidFill>
                            <a:schemeClr val="bg1"/>
                          </a:solidFill>
                        </a:rPr>
                        <a:t> de metal</a:t>
                      </a:r>
                    </a:p>
                    <a:p>
                      <a:r>
                        <a:rPr lang="en-US" baseline="0" dirty="0" smtClean="0">
                          <a:solidFill>
                            <a:schemeClr val="bg1"/>
                          </a:solidFill>
                        </a:rPr>
                        <a:t>The table is made of metal</a:t>
                      </a:r>
                    </a:p>
                    <a:p>
                      <a:endParaRPr lang="en-US" baseline="0" dirty="0" smtClean="0">
                        <a:solidFill>
                          <a:schemeClr val="bg1"/>
                        </a:solidFill>
                      </a:endParaRPr>
                    </a:p>
                    <a:p>
                      <a:r>
                        <a:rPr lang="en-US" baseline="0" dirty="0" smtClean="0">
                          <a:solidFill>
                            <a:schemeClr val="bg1"/>
                          </a:solidFill>
                          <a:latin typeface="Zapf Dingbats"/>
                          <a:ea typeface="Zapf Dingbats"/>
                          <a:cs typeface="Zapf Dingbats"/>
                        </a:rPr>
                        <a:t>★</a:t>
                      </a:r>
                      <a:r>
                        <a:rPr lang="en-US" baseline="0" dirty="0" smtClean="0">
                          <a:solidFill>
                            <a:schemeClr val="bg1"/>
                          </a:solidFill>
                        </a:rPr>
                        <a:t>Used to indicate time or the date</a:t>
                      </a:r>
                    </a:p>
                    <a:p>
                      <a:r>
                        <a:rPr lang="en-US" baseline="0" dirty="0" smtClean="0">
                          <a:solidFill>
                            <a:schemeClr val="bg1"/>
                          </a:solidFill>
                        </a:rPr>
                        <a:t>Ex: Son </a:t>
                      </a:r>
                      <a:r>
                        <a:rPr lang="en-US" baseline="0" dirty="0" err="1" smtClean="0">
                          <a:solidFill>
                            <a:schemeClr val="bg1"/>
                          </a:solidFill>
                        </a:rPr>
                        <a:t>las</a:t>
                      </a:r>
                      <a:r>
                        <a:rPr lang="en-US" baseline="0" dirty="0" smtClean="0">
                          <a:solidFill>
                            <a:schemeClr val="bg1"/>
                          </a:solidFill>
                        </a:rPr>
                        <a:t> dos</a:t>
                      </a:r>
                    </a:p>
                    <a:p>
                      <a:r>
                        <a:rPr lang="en-US" baseline="0" dirty="0" smtClean="0">
                          <a:solidFill>
                            <a:schemeClr val="bg1"/>
                          </a:solidFill>
                        </a:rPr>
                        <a:t>It is two o’clock</a:t>
                      </a:r>
                    </a:p>
                    <a:p>
                      <a:r>
                        <a:rPr lang="en-US" baseline="0" dirty="0" smtClean="0">
                          <a:solidFill>
                            <a:schemeClr val="bg1"/>
                          </a:solidFill>
                        </a:rPr>
                        <a:t>Ex: Hoy </a:t>
                      </a:r>
                      <a:r>
                        <a:rPr lang="en-US" baseline="0" dirty="0" err="1" smtClean="0">
                          <a:solidFill>
                            <a:schemeClr val="bg1"/>
                          </a:solidFill>
                        </a:rPr>
                        <a:t>es</a:t>
                      </a:r>
                      <a:r>
                        <a:rPr lang="en-US" baseline="0" dirty="0" smtClean="0">
                          <a:solidFill>
                            <a:schemeClr val="bg1"/>
                          </a:solidFill>
                        </a:rPr>
                        <a:t> </a:t>
                      </a:r>
                      <a:r>
                        <a:rPr lang="en-US" baseline="0" dirty="0" err="1" smtClean="0">
                          <a:solidFill>
                            <a:schemeClr val="bg1"/>
                          </a:solidFill>
                        </a:rPr>
                        <a:t>jueves</a:t>
                      </a:r>
                      <a:endParaRPr lang="en-US" baseline="0" dirty="0" smtClean="0">
                        <a:solidFill>
                          <a:schemeClr val="bg1"/>
                        </a:solidFill>
                      </a:endParaRPr>
                    </a:p>
                    <a:p>
                      <a:r>
                        <a:rPr lang="en-US" baseline="0" dirty="0" smtClean="0">
                          <a:solidFill>
                            <a:schemeClr val="bg1"/>
                          </a:solidFill>
                        </a:rPr>
                        <a:t>Today is Thursday</a:t>
                      </a:r>
                    </a:p>
                    <a:p>
                      <a:endParaRPr lang="en-US" dirty="0">
                        <a:solidFill>
                          <a:schemeClr val="bg1"/>
                        </a:solidFill>
                      </a:endParaRPr>
                    </a:p>
                  </a:txBody>
                  <a:tcPr/>
                </a:tc>
                <a:tc>
                  <a:txBody>
                    <a:bodyPr/>
                    <a:lstStyle/>
                    <a:p>
                      <a:r>
                        <a:rPr lang="en-US" dirty="0" smtClean="0">
                          <a:solidFill>
                            <a:srgbClr val="000000"/>
                          </a:solidFill>
                        </a:rPr>
                        <a:t>ESTAR</a:t>
                      </a:r>
                    </a:p>
                    <a:p>
                      <a:r>
                        <a:rPr lang="en-US" dirty="0" smtClean="0">
                          <a:solidFill>
                            <a:srgbClr val="000000"/>
                          </a:solidFill>
                          <a:latin typeface="Zapf Dingbats"/>
                          <a:ea typeface="Zapf Dingbats"/>
                          <a:cs typeface="Zapf Dingbats"/>
                        </a:rPr>
                        <a:t>✪</a:t>
                      </a:r>
                      <a:r>
                        <a:rPr lang="en-US" dirty="0" smtClean="0">
                          <a:solidFill>
                            <a:srgbClr val="000000"/>
                          </a:solidFill>
                        </a:rPr>
                        <a:t>Used</a:t>
                      </a:r>
                      <a:r>
                        <a:rPr lang="en-US" baseline="0" dirty="0" smtClean="0">
                          <a:solidFill>
                            <a:srgbClr val="000000"/>
                          </a:solidFill>
                        </a:rPr>
                        <a:t> to indicate location</a:t>
                      </a:r>
                    </a:p>
                    <a:p>
                      <a:r>
                        <a:rPr lang="en-US" baseline="0" dirty="0" smtClean="0">
                          <a:solidFill>
                            <a:srgbClr val="000000"/>
                          </a:solidFill>
                        </a:rPr>
                        <a:t>Ex: el </a:t>
                      </a:r>
                      <a:r>
                        <a:rPr lang="en-US" baseline="0" dirty="0" err="1" smtClean="0">
                          <a:solidFill>
                            <a:srgbClr val="000000"/>
                          </a:solidFill>
                        </a:rPr>
                        <a:t>libro</a:t>
                      </a:r>
                      <a:r>
                        <a:rPr lang="en-US" baseline="0" dirty="0" smtClean="0">
                          <a:solidFill>
                            <a:srgbClr val="000000"/>
                          </a:solidFill>
                        </a:rPr>
                        <a:t> </a:t>
                      </a:r>
                      <a:r>
                        <a:rPr lang="en-US" baseline="0" dirty="0" err="1" smtClean="0">
                          <a:solidFill>
                            <a:srgbClr val="000000"/>
                          </a:solidFill>
                        </a:rPr>
                        <a:t>está</a:t>
                      </a:r>
                      <a:r>
                        <a:rPr lang="en-US" baseline="0" dirty="0" smtClean="0">
                          <a:solidFill>
                            <a:srgbClr val="000000"/>
                          </a:solidFill>
                        </a:rPr>
                        <a:t> </a:t>
                      </a:r>
                      <a:r>
                        <a:rPr lang="en-US" baseline="0" dirty="0" err="1" smtClean="0">
                          <a:solidFill>
                            <a:srgbClr val="000000"/>
                          </a:solidFill>
                        </a:rPr>
                        <a:t>aquí</a:t>
                      </a:r>
                      <a:r>
                        <a:rPr lang="en-US" baseline="0" dirty="0" smtClean="0">
                          <a:solidFill>
                            <a:srgbClr val="000000"/>
                          </a:solidFill>
                        </a:rPr>
                        <a:t>.</a:t>
                      </a:r>
                    </a:p>
                    <a:p>
                      <a:r>
                        <a:rPr lang="en-US" baseline="0" dirty="0" smtClean="0">
                          <a:solidFill>
                            <a:srgbClr val="000000"/>
                          </a:solidFill>
                        </a:rPr>
                        <a:t>The book is here.</a:t>
                      </a:r>
                    </a:p>
                    <a:p>
                      <a:endParaRPr lang="en-US" baseline="0" dirty="0" smtClean="0">
                        <a:solidFill>
                          <a:srgbClr val="000000"/>
                        </a:solidFill>
                      </a:endParaRPr>
                    </a:p>
                    <a:p>
                      <a:r>
                        <a:rPr lang="en-US" baseline="0" dirty="0" smtClean="0">
                          <a:solidFill>
                            <a:srgbClr val="000000"/>
                          </a:solidFill>
                          <a:latin typeface="Zapf Dingbats"/>
                          <a:ea typeface="Zapf Dingbats"/>
                          <a:cs typeface="Zapf Dingbats"/>
                        </a:rPr>
                        <a:t>✪</a:t>
                      </a:r>
                      <a:r>
                        <a:rPr lang="en-US" baseline="0" dirty="0" smtClean="0">
                          <a:solidFill>
                            <a:srgbClr val="000000"/>
                          </a:solidFill>
                        </a:rPr>
                        <a:t>Used to identify a temporary condition</a:t>
                      </a:r>
                    </a:p>
                    <a:p>
                      <a:r>
                        <a:rPr lang="en-US" baseline="0" dirty="0" smtClean="0">
                          <a:solidFill>
                            <a:srgbClr val="000000"/>
                          </a:solidFill>
                        </a:rPr>
                        <a:t>Ex: </a:t>
                      </a:r>
                      <a:r>
                        <a:rPr lang="en-US" baseline="0" dirty="0" err="1" smtClean="0">
                          <a:solidFill>
                            <a:srgbClr val="000000"/>
                          </a:solidFill>
                        </a:rPr>
                        <a:t>Él</a:t>
                      </a:r>
                      <a:r>
                        <a:rPr lang="en-US" baseline="0" dirty="0" smtClean="0">
                          <a:solidFill>
                            <a:srgbClr val="000000"/>
                          </a:solidFill>
                        </a:rPr>
                        <a:t> </a:t>
                      </a:r>
                      <a:r>
                        <a:rPr lang="en-US" baseline="0" dirty="0" err="1" smtClean="0">
                          <a:solidFill>
                            <a:srgbClr val="000000"/>
                          </a:solidFill>
                        </a:rPr>
                        <a:t>está</a:t>
                      </a:r>
                      <a:r>
                        <a:rPr lang="en-US" baseline="0" dirty="0" smtClean="0">
                          <a:solidFill>
                            <a:srgbClr val="000000"/>
                          </a:solidFill>
                        </a:rPr>
                        <a:t> </a:t>
                      </a:r>
                      <a:r>
                        <a:rPr lang="en-US" baseline="0" dirty="0" err="1" smtClean="0">
                          <a:solidFill>
                            <a:srgbClr val="000000"/>
                          </a:solidFill>
                        </a:rPr>
                        <a:t>enfermo</a:t>
                      </a:r>
                      <a:endParaRPr lang="en-US" baseline="0" dirty="0" smtClean="0">
                        <a:solidFill>
                          <a:srgbClr val="000000"/>
                        </a:solidFill>
                      </a:endParaRPr>
                    </a:p>
                    <a:p>
                      <a:r>
                        <a:rPr lang="en-US" baseline="0" dirty="0" smtClean="0">
                          <a:solidFill>
                            <a:srgbClr val="000000"/>
                          </a:solidFill>
                        </a:rPr>
                        <a:t>He is sick</a:t>
                      </a:r>
                    </a:p>
                    <a:p>
                      <a:r>
                        <a:rPr lang="en-US" baseline="0" dirty="0" smtClean="0">
                          <a:solidFill>
                            <a:srgbClr val="000000"/>
                          </a:solidFill>
                        </a:rPr>
                        <a:t>La </a:t>
                      </a:r>
                      <a:r>
                        <a:rPr lang="en-US" baseline="0" dirty="0" err="1" smtClean="0">
                          <a:solidFill>
                            <a:srgbClr val="000000"/>
                          </a:solidFill>
                        </a:rPr>
                        <a:t>puerta</a:t>
                      </a:r>
                      <a:r>
                        <a:rPr lang="en-US" baseline="0" dirty="0" smtClean="0">
                          <a:solidFill>
                            <a:srgbClr val="000000"/>
                          </a:solidFill>
                        </a:rPr>
                        <a:t> </a:t>
                      </a:r>
                      <a:r>
                        <a:rPr lang="en-US" baseline="0" dirty="0" err="1" smtClean="0">
                          <a:solidFill>
                            <a:srgbClr val="000000"/>
                          </a:solidFill>
                        </a:rPr>
                        <a:t>está</a:t>
                      </a:r>
                      <a:r>
                        <a:rPr lang="en-US" baseline="0" dirty="0" smtClean="0">
                          <a:solidFill>
                            <a:srgbClr val="000000"/>
                          </a:solidFill>
                        </a:rPr>
                        <a:t> </a:t>
                      </a:r>
                      <a:r>
                        <a:rPr lang="en-US" baseline="0" dirty="0" err="1" smtClean="0">
                          <a:solidFill>
                            <a:srgbClr val="000000"/>
                          </a:solidFill>
                        </a:rPr>
                        <a:t>cerrada</a:t>
                      </a:r>
                      <a:endParaRPr lang="en-US" baseline="0" dirty="0" smtClean="0">
                        <a:solidFill>
                          <a:srgbClr val="000000"/>
                        </a:solidFill>
                      </a:endParaRPr>
                    </a:p>
                    <a:p>
                      <a:r>
                        <a:rPr lang="en-US" baseline="0" dirty="0" smtClean="0">
                          <a:solidFill>
                            <a:srgbClr val="000000"/>
                          </a:solidFill>
                        </a:rPr>
                        <a:t> The door is closed</a:t>
                      </a:r>
                    </a:p>
                    <a:p>
                      <a:endParaRPr lang="en-US" baseline="0" dirty="0" smtClean="0">
                        <a:solidFill>
                          <a:srgbClr val="000000"/>
                        </a:solidFill>
                      </a:endParaRPr>
                    </a:p>
                    <a:p>
                      <a:r>
                        <a:rPr lang="en-US" baseline="0" dirty="0" smtClean="0">
                          <a:solidFill>
                            <a:srgbClr val="000000"/>
                          </a:solidFill>
                          <a:latin typeface="Zapf Dingbats"/>
                          <a:ea typeface="Zapf Dingbats"/>
                          <a:cs typeface="Zapf Dingbats"/>
                        </a:rPr>
                        <a:t>✪</a:t>
                      </a:r>
                      <a:r>
                        <a:rPr lang="en-US" baseline="0" dirty="0" smtClean="0">
                          <a:solidFill>
                            <a:srgbClr val="000000"/>
                          </a:solidFill>
                        </a:rPr>
                        <a:t>Used with personal reactions</a:t>
                      </a:r>
                    </a:p>
                    <a:p>
                      <a:r>
                        <a:rPr lang="en-US" baseline="0" dirty="0" smtClean="0">
                          <a:solidFill>
                            <a:srgbClr val="000000"/>
                          </a:solidFill>
                        </a:rPr>
                        <a:t>Ex: </a:t>
                      </a:r>
                      <a:r>
                        <a:rPr lang="en-US" baseline="0" dirty="0" err="1" smtClean="0">
                          <a:solidFill>
                            <a:srgbClr val="000000"/>
                          </a:solidFill>
                        </a:rPr>
                        <a:t>Estás</a:t>
                      </a:r>
                      <a:r>
                        <a:rPr lang="en-US" baseline="0" dirty="0" smtClean="0">
                          <a:solidFill>
                            <a:srgbClr val="000000"/>
                          </a:solidFill>
                        </a:rPr>
                        <a:t> </a:t>
                      </a:r>
                      <a:r>
                        <a:rPr lang="en-US" baseline="0" dirty="0" err="1" smtClean="0">
                          <a:solidFill>
                            <a:srgbClr val="000000"/>
                          </a:solidFill>
                        </a:rPr>
                        <a:t>muy</a:t>
                      </a:r>
                      <a:r>
                        <a:rPr lang="en-US" baseline="0" dirty="0" smtClean="0">
                          <a:solidFill>
                            <a:srgbClr val="000000"/>
                          </a:solidFill>
                        </a:rPr>
                        <a:t> </a:t>
                      </a:r>
                      <a:r>
                        <a:rPr lang="en-US" baseline="0" dirty="0" err="1" smtClean="0">
                          <a:solidFill>
                            <a:srgbClr val="000000"/>
                          </a:solidFill>
                        </a:rPr>
                        <a:t>bonita</a:t>
                      </a:r>
                      <a:r>
                        <a:rPr lang="en-US" baseline="0" dirty="0" smtClean="0">
                          <a:solidFill>
                            <a:srgbClr val="000000"/>
                          </a:solidFill>
                        </a:rPr>
                        <a:t> </a:t>
                      </a:r>
                      <a:r>
                        <a:rPr lang="en-US" baseline="0" dirty="0" err="1" smtClean="0">
                          <a:solidFill>
                            <a:srgbClr val="000000"/>
                          </a:solidFill>
                        </a:rPr>
                        <a:t>hoy</a:t>
                      </a:r>
                      <a:r>
                        <a:rPr lang="en-US" baseline="0" dirty="0" smtClean="0">
                          <a:solidFill>
                            <a:srgbClr val="000000"/>
                          </a:solidFill>
                        </a:rPr>
                        <a:t>!</a:t>
                      </a:r>
                    </a:p>
                    <a:p>
                      <a:r>
                        <a:rPr lang="en-US" baseline="0" dirty="0" smtClean="0">
                          <a:solidFill>
                            <a:srgbClr val="000000"/>
                          </a:solidFill>
                        </a:rPr>
                        <a:t>You look beautiful today!</a:t>
                      </a:r>
                    </a:p>
                    <a:p>
                      <a:endParaRPr lang="en-US" dirty="0" smtClean="0">
                        <a:solidFill>
                          <a:srgbClr val="000000"/>
                        </a:solidFill>
                      </a:endParaRPr>
                    </a:p>
                    <a:p>
                      <a:endParaRPr lang="en-US" dirty="0" smtClean="0">
                        <a:latin typeface="Zapf Dingbats"/>
                        <a:ea typeface="Zapf Dingbats"/>
                        <a:cs typeface="Zapf Dingbats"/>
                      </a:endParaRPr>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t>
            </a:r>
            <a:r>
              <a:rPr lang="en-US" dirty="0" err="1" smtClean="0"/>
              <a:t>Dónde</a:t>
            </a:r>
            <a:r>
              <a:rPr lang="en-US" dirty="0" smtClean="0"/>
              <a:t> </a:t>
            </a:r>
            <a:r>
              <a:rPr lang="en-US" dirty="0" err="1" smtClean="0"/>
              <a:t>está</a:t>
            </a:r>
            <a:r>
              <a:rPr lang="en-US" dirty="0" smtClean="0"/>
              <a:t> Carlos el </a:t>
            </a:r>
            <a:r>
              <a:rPr lang="en-US" dirty="0" err="1" smtClean="0"/>
              <a:t>bebé</a:t>
            </a:r>
            <a:r>
              <a:rPr lang="en-US" dirty="0" smtClean="0"/>
              <a:t>?</a:t>
            </a:r>
            <a:endParaRPr lang="en-US" dirty="0"/>
          </a:p>
        </p:txBody>
      </p:sp>
      <p:pic>
        <p:nvPicPr>
          <p:cNvPr id="7" name="Content Placeholder 6" descr="BabyCarlosFromTheHangover_bigger.jpg"/>
          <p:cNvPicPr>
            <a:picLocks noGrp="1" noChangeAspect="1"/>
          </p:cNvPicPr>
          <p:nvPr>
            <p:ph idx="1"/>
          </p:nvPr>
        </p:nvPicPr>
        <p:blipFill>
          <a:blip r:embed="rId2"/>
          <a:srcRect l="-18187" r="-18187"/>
          <a:stretch>
            <a:fillRect/>
          </a:stretch>
        </p:blipFill>
        <p:spPr>
          <a:xfrm>
            <a:off x="-719922" y="3448814"/>
            <a:ext cx="5530042" cy="3041310"/>
          </a:xfrm>
        </p:spPr>
      </p:pic>
      <p:pic>
        <p:nvPicPr>
          <p:cNvPr id="6" name="Picture 5"/>
          <p:cNvPicPr>
            <a:picLocks noChangeAspect="1"/>
          </p:cNvPicPr>
          <p:nvPr/>
        </p:nvPicPr>
        <p:blipFill>
          <a:blip r:embed="rId3"/>
          <a:stretch>
            <a:fillRect/>
          </a:stretch>
        </p:blipFill>
        <p:spPr>
          <a:xfrm>
            <a:off x="4325062" y="1600200"/>
            <a:ext cx="4361738" cy="224120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2513482"/>
          </a:xfrm>
        </p:spPr>
        <p:txBody>
          <a:bodyPr/>
          <a:lstStyle/>
          <a:p>
            <a:r>
              <a:rPr lang="en-US" dirty="0" smtClean="0"/>
              <a:t>Carlos E.B. </a:t>
            </a:r>
            <a:r>
              <a:rPr lang="en-US" dirty="0" err="1" smtClean="0"/>
              <a:t>está</a:t>
            </a:r>
            <a:r>
              <a:rPr lang="en-US" dirty="0" smtClean="0"/>
              <a:t> en Cleveland, Ohio.</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Dónde</a:t>
            </a:r>
            <a:r>
              <a:rPr lang="en-US" dirty="0" smtClean="0"/>
              <a:t> </a:t>
            </a:r>
            <a:r>
              <a:rPr lang="en-US" dirty="0" err="1" smtClean="0"/>
              <a:t>está</a:t>
            </a:r>
            <a:r>
              <a:rPr lang="en-US" dirty="0" smtClean="0"/>
              <a:t> </a:t>
            </a:r>
            <a:r>
              <a:rPr lang="en-US" dirty="0" err="1" smtClean="0"/>
              <a:t>Bertolome-Beto</a:t>
            </a:r>
            <a:r>
              <a:rPr lang="en-US" dirty="0" smtClean="0"/>
              <a:t>?</a:t>
            </a:r>
            <a:endParaRPr lang="en-US" dirty="0"/>
          </a:p>
        </p:txBody>
      </p:sp>
      <p:pic>
        <p:nvPicPr>
          <p:cNvPr id="5" name="Content Placeholder 4" descr="voladorjrluchalibre.jpg"/>
          <p:cNvPicPr>
            <a:picLocks noGrp="1" noChangeAspect="1"/>
          </p:cNvPicPr>
          <p:nvPr>
            <p:ph idx="1"/>
          </p:nvPr>
        </p:nvPicPr>
        <p:blipFill>
          <a:blip r:embed="rId2"/>
          <a:srcRect l="-71675" r="-71675"/>
          <a:stretch>
            <a:fillRect/>
          </a:stretch>
        </p:blipFill>
        <p:spPr>
          <a:xfrm>
            <a:off x="2919865" y="1600200"/>
            <a:ext cx="8229600" cy="4525963"/>
          </a:xfrm>
        </p:spPr>
      </p:pic>
      <p:pic>
        <p:nvPicPr>
          <p:cNvPr id="4" name="Picture 3"/>
          <p:cNvPicPr>
            <a:picLocks noChangeAspect="1"/>
          </p:cNvPicPr>
          <p:nvPr/>
        </p:nvPicPr>
        <p:blipFill>
          <a:blip r:embed="rId3"/>
          <a:stretch>
            <a:fillRect/>
          </a:stretch>
        </p:blipFill>
        <p:spPr>
          <a:xfrm>
            <a:off x="457201" y="1600200"/>
            <a:ext cx="4735788" cy="243340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668377"/>
          </a:xfrm>
        </p:spPr>
        <p:txBody>
          <a:bodyPr/>
          <a:lstStyle/>
          <a:p>
            <a:r>
              <a:rPr lang="en-US" dirty="0" smtClean="0"/>
              <a:t>B.B. </a:t>
            </a:r>
            <a:r>
              <a:rPr lang="en-US" dirty="0" err="1" smtClean="0"/>
              <a:t>está</a:t>
            </a:r>
            <a:r>
              <a:rPr lang="en-US" dirty="0" smtClean="0"/>
              <a:t> en Miami, Florida.</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
            </a:r>
            <a:r>
              <a:rPr lang="en-US" dirty="0" err="1" smtClean="0"/>
              <a:t>Dónde</a:t>
            </a:r>
            <a:r>
              <a:rPr lang="en-US" dirty="0" smtClean="0"/>
              <a:t> </a:t>
            </a:r>
            <a:r>
              <a:rPr lang="en-US" dirty="0" err="1" smtClean="0"/>
              <a:t>está</a:t>
            </a:r>
            <a:r>
              <a:rPr lang="en-US" dirty="0" smtClean="0"/>
              <a:t> Lolita Bonita?</a:t>
            </a:r>
            <a:endParaRPr lang="en-US" dirty="0"/>
          </a:p>
        </p:txBody>
      </p:sp>
      <p:pic>
        <p:nvPicPr>
          <p:cNvPr id="5" name="Content Placeholder 4" descr="fabiapache.JPG"/>
          <p:cNvPicPr>
            <a:picLocks noGrp="1" noChangeAspect="1"/>
          </p:cNvPicPr>
          <p:nvPr>
            <p:ph idx="1"/>
          </p:nvPr>
        </p:nvPicPr>
        <p:blipFill>
          <a:blip r:embed="rId2"/>
          <a:srcRect l="-80665" r="-80665"/>
          <a:stretch>
            <a:fillRect/>
          </a:stretch>
        </p:blipFill>
        <p:spPr>
          <a:xfrm>
            <a:off x="2408747" y="1600200"/>
            <a:ext cx="8229600" cy="4525963"/>
          </a:xfrm>
        </p:spPr>
      </p:pic>
      <p:pic>
        <p:nvPicPr>
          <p:cNvPr id="4" name="Picture 3"/>
          <p:cNvPicPr>
            <a:picLocks noChangeAspect="1"/>
          </p:cNvPicPr>
          <p:nvPr/>
        </p:nvPicPr>
        <p:blipFill>
          <a:blip r:embed="rId3"/>
          <a:stretch>
            <a:fillRect/>
          </a:stretch>
        </p:blipFill>
        <p:spPr>
          <a:xfrm>
            <a:off x="457200" y="2407080"/>
            <a:ext cx="4243177" cy="411290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97992"/>
          </a:xfrm>
        </p:spPr>
        <p:txBody>
          <a:bodyPr/>
          <a:lstStyle/>
          <a:p>
            <a:r>
              <a:rPr lang="en-US" dirty="0" smtClean="0"/>
              <a:t>L.B. </a:t>
            </a:r>
            <a:r>
              <a:rPr lang="en-US" dirty="0" err="1" smtClean="0"/>
              <a:t>está</a:t>
            </a:r>
            <a:r>
              <a:rPr lang="en-US" dirty="0" smtClean="0"/>
              <a:t> en </a:t>
            </a:r>
            <a:r>
              <a:rPr lang="en-US" dirty="0" err="1" smtClean="0"/>
              <a:t>Brasil</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93351"/>
          </a:xfrm>
        </p:spPr>
        <p:txBody>
          <a:bodyPr/>
          <a:lstStyle/>
          <a:p>
            <a:r>
              <a:rPr lang="en-US" dirty="0" smtClean="0"/>
              <a:t>Translate to Spanish:</a:t>
            </a:r>
            <a:br>
              <a:rPr lang="en-US" dirty="0" smtClean="0"/>
            </a:br>
            <a:r>
              <a:rPr lang="en-US" dirty="0" smtClean="0"/>
              <a:t>The blue man studies Spanish on Mondays</a:t>
            </a:r>
            <a:br>
              <a:rPr lang="en-US" dirty="0" smtClean="0"/>
            </a:br>
            <a:r>
              <a:rPr lang="en-US" dirty="0" smtClean="0"/>
              <a:t/>
            </a:r>
            <a:br>
              <a:rPr lang="en-US" dirty="0" smtClean="0"/>
            </a:b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Dónde</a:t>
            </a:r>
            <a:r>
              <a:rPr lang="en-US" dirty="0" smtClean="0"/>
              <a:t> </a:t>
            </a:r>
            <a:r>
              <a:rPr lang="en-US" dirty="0" err="1" smtClean="0"/>
              <a:t>están</a:t>
            </a:r>
            <a:r>
              <a:rPr lang="en-US" dirty="0" smtClean="0"/>
              <a:t> Los </a:t>
            </a:r>
            <a:r>
              <a:rPr lang="en-US" dirty="0" err="1" smtClean="0"/>
              <a:t>Rollong</a:t>
            </a:r>
            <a:r>
              <a:rPr lang="en-US" dirty="0" smtClean="0"/>
              <a:t> Stones?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38939" y="1922463"/>
            <a:ext cx="1930400" cy="4203700"/>
          </a:xfrm>
          <a:prstGeom prst="rect">
            <a:avLst/>
          </a:prstGeom>
        </p:spPr>
      </p:pic>
      <p:pic>
        <p:nvPicPr>
          <p:cNvPr id="5" name="Picture 4"/>
          <p:cNvPicPr>
            <a:picLocks noChangeAspect="1"/>
          </p:cNvPicPr>
          <p:nvPr/>
        </p:nvPicPr>
        <p:blipFill>
          <a:blip r:embed="rId3"/>
          <a:stretch>
            <a:fillRect/>
          </a:stretch>
        </p:blipFill>
        <p:spPr>
          <a:xfrm>
            <a:off x="3252550" y="1922463"/>
            <a:ext cx="5080000" cy="39243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962679"/>
          </a:xfrm>
        </p:spPr>
        <p:txBody>
          <a:bodyPr/>
          <a:lstStyle/>
          <a:p>
            <a:r>
              <a:rPr lang="en-US" dirty="0" err="1" smtClean="0"/>
              <a:t>Están</a:t>
            </a:r>
            <a:r>
              <a:rPr lang="en-US" dirty="0" smtClean="0"/>
              <a:t> en Israel.</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Dónde</a:t>
            </a:r>
            <a:r>
              <a:rPr lang="en-US" dirty="0" smtClean="0"/>
              <a:t> </a:t>
            </a:r>
            <a:r>
              <a:rPr lang="en-US" dirty="0" err="1" smtClean="0"/>
              <a:t>están</a:t>
            </a:r>
            <a:r>
              <a:rPr lang="en-US" dirty="0" smtClean="0"/>
              <a:t> </a:t>
            </a:r>
            <a:r>
              <a:rPr lang="en-US" dirty="0" err="1" smtClean="0"/>
              <a:t>tú</a:t>
            </a:r>
            <a:r>
              <a:rPr lang="en-US" dirty="0" smtClean="0"/>
              <a:t> </a:t>
            </a:r>
            <a:r>
              <a:rPr lang="en-US" dirty="0" err="1" smtClean="0"/>
              <a:t>y</a:t>
            </a:r>
            <a:r>
              <a:rPr lang="en-US" dirty="0" smtClean="0"/>
              <a:t> Sr. </a:t>
            </a:r>
            <a:r>
              <a:rPr lang="en-US" dirty="0" err="1" smtClean="0"/>
              <a:t>Mostaza</a:t>
            </a:r>
            <a:r>
              <a:rPr lang="en-US" dirty="0" smtClean="0"/>
              <a:t>?</a:t>
            </a:r>
            <a:endParaRPr lang="en-US" dirty="0"/>
          </a:p>
        </p:txBody>
      </p:sp>
      <p:pic>
        <p:nvPicPr>
          <p:cNvPr id="5" name="Content Placeholder 4" descr="ugly-donkey2.JPG"/>
          <p:cNvPicPr>
            <a:picLocks noGrp="1" noChangeAspect="1"/>
          </p:cNvPicPr>
          <p:nvPr>
            <p:ph idx="1"/>
          </p:nvPr>
        </p:nvPicPr>
        <p:blipFill>
          <a:blip r:embed="rId2"/>
          <a:srcRect l="-18187" r="-18187"/>
          <a:stretch>
            <a:fillRect/>
          </a:stretch>
        </p:blipFill>
        <p:spPr>
          <a:xfrm>
            <a:off x="3584729" y="3275749"/>
            <a:ext cx="6093332" cy="3351098"/>
          </a:xfrm>
        </p:spPr>
      </p:pic>
      <p:pic>
        <p:nvPicPr>
          <p:cNvPr id="4" name="Picture 3"/>
          <p:cNvPicPr>
            <a:picLocks noChangeAspect="1"/>
          </p:cNvPicPr>
          <p:nvPr/>
        </p:nvPicPr>
        <p:blipFill>
          <a:blip r:embed="rId3"/>
          <a:stretch>
            <a:fillRect/>
          </a:stretch>
        </p:blipFill>
        <p:spPr>
          <a:xfrm>
            <a:off x="457200" y="1600200"/>
            <a:ext cx="3647242" cy="335109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482503"/>
          </a:xfrm>
        </p:spPr>
        <p:txBody>
          <a:bodyPr>
            <a:normAutofit/>
          </a:bodyPr>
          <a:lstStyle/>
          <a:p>
            <a:r>
              <a:rPr lang="en-US" dirty="0" err="1" smtClean="0"/>
              <a:t>Nosotros</a:t>
            </a:r>
            <a:r>
              <a:rPr lang="en-US" dirty="0" smtClean="0"/>
              <a:t> </a:t>
            </a:r>
            <a:r>
              <a:rPr lang="en-US" dirty="0" err="1" smtClean="0"/>
              <a:t>estamos</a:t>
            </a:r>
            <a:r>
              <a:rPr lang="en-US" dirty="0" smtClean="0"/>
              <a:t> en Madrid </a:t>
            </a:r>
            <a:r>
              <a:rPr lang="en-US" dirty="0" err="1" smtClean="0"/>
              <a:t>España</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Dónde</a:t>
            </a:r>
            <a:r>
              <a:rPr lang="en-US" dirty="0" smtClean="0"/>
              <a:t> </a:t>
            </a:r>
            <a:r>
              <a:rPr lang="en-US" dirty="0" err="1" smtClean="0"/>
              <a:t>están</a:t>
            </a:r>
            <a:r>
              <a:rPr lang="en-US" dirty="0" smtClean="0"/>
              <a:t> </a:t>
            </a:r>
            <a:r>
              <a:rPr lang="en-US" dirty="0" err="1" smtClean="0"/>
              <a:t>ellos</a:t>
            </a:r>
            <a:r>
              <a:rPr lang="en-US" dirty="0" smtClean="0"/>
              <a:t>?</a:t>
            </a:r>
            <a:endParaRPr lang="en-US" dirty="0"/>
          </a:p>
        </p:txBody>
      </p:sp>
      <p:pic>
        <p:nvPicPr>
          <p:cNvPr id="5" name="Content Placeholder 4" descr="super_funny_animals_hilarious_pictures_strange-animal.jpg"/>
          <p:cNvPicPr>
            <a:picLocks noGrp="1" noChangeAspect="1"/>
          </p:cNvPicPr>
          <p:nvPr>
            <p:ph idx="1"/>
          </p:nvPr>
        </p:nvPicPr>
        <p:blipFill>
          <a:blip r:embed="rId2"/>
          <a:srcRect l="-42653" r="-42653"/>
          <a:stretch>
            <a:fillRect/>
          </a:stretch>
        </p:blipFill>
        <p:spPr>
          <a:xfrm>
            <a:off x="3709776" y="1417638"/>
            <a:ext cx="6781720" cy="3729685"/>
          </a:xfrm>
        </p:spPr>
      </p:pic>
      <p:pic>
        <p:nvPicPr>
          <p:cNvPr id="4" name="Picture 3"/>
          <p:cNvPicPr>
            <a:picLocks noChangeAspect="1"/>
          </p:cNvPicPr>
          <p:nvPr/>
        </p:nvPicPr>
        <p:blipFill>
          <a:blip r:embed="rId3"/>
          <a:stretch>
            <a:fillRect/>
          </a:stretch>
        </p:blipFill>
        <p:spPr>
          <a:xfrm>
            <a:off x="131090" y="1989927"/>
            <a:ext cx="3960737" cy="2966730"/>
          </a:xfrm>
          <a:prstGeom prst="rect">
            <a:avLst/>
          </a:prstGeom>
        </p:spPr>
      </p:pic>
      <p:pic>
        <p:nvPicPr>
          <p:cNvPr id="6" name="Picture 5" descr="images.jpeg"/>
          <p:cNvPicPr>
            <a:picLocks noChangeAspect="1"/>
          </p:cNvPicPr>
          <p:nvPr/>
        </p:nvPicPr>
        <p:blipFill>
          <a:blip r:embed="rId4"/>
          <a:stretch>
            <a:fillRect/>
          </a:stretch>
        </p:blipFill>
        <p:spPr>
          <a:xfrm>
            <a:off x="3744913" y="4251325"/>
            <a:ext cx="3289300" cy="24638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Ellos</a:t>
            </a:r>
            <a:r>
              <a:rPr lang="en-US" dirty="0" smtClean="0"/>
              <a:t> </a:t>
            </a:r>
            <a:r>
              <a:rPr lang="en-US" dirty="0" err="1" smtClean="0"/>
              <a:t>están</a:t>
            </a:r>
            <a:r>
              <a:rPr lang="en-US" dirty="0" smtClean="0"/>
              <a:t> en Argentina.</a:t>
            </a:r>
            <a:endParaRPr lang="en-US" dirty="0"/>
          </a:p>
        </p:txBody>
      </p:sp>
      <p:sp>
        <p:nvSpPr>
          <p:cNvPr id="3" name="TextBox 2"/>
          <p:cNvSpPr txBox="1"/>
          <p:nvPr/>
        </p:nvSpPr>
        <p:spPr>
          <a:xfrm>
            <a:off x="1593923" y="4768529"/>
            <a:ext cx="3449682" cy="461665"/>
          </a:xfrm>
          <a:prstGeom prst="rect">
            <a:avLst/>
          </a:prstGeom>
          <a:noFill/>
        </p:spPr>
        <p:txBody>
          <a:bodyPr wrap="none" rtlCol="0">
            <a:spAutoFit/>
          </a:bodyPr>
          <a:lstStyle/>
          <a:p>
            <a:r>
              <a:rPr lang="en-US" sz="2400" dirty="0" smtClean="0"/>
              <a:t>Exercises 20 and 21 pg. 74</a:t>
            </a:r>
            <a:endParaRPr lang="en-US" sz="2400"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 </a:t>
            </a:r>
            <a:r>
              <a:rPr lang="en-US" dirty="0" err="1" smtClean="0"/>
              <a:t>dónde</a:t>
            </a:r>
            <a:r>
              <a:rPr lang="en-US" dirty="0" smtClean="0"/>
              <a:t> </a:t>
            </a:r>
            <a:r>
              <a:rPr lang="en-US" dirty="0" err="1" smtClean="0"/>
              <a:t>es</a:t>
            </a:r>
            <a:r>
              <a:rPr lang="en-US" dirty="0" smtClean="0"/>
              <a:t> Lolita Bonita?</a:t>
            </a:r>
            <a:endParaRPr lang="en-US" dirty="0"/>
          </a:p>
        </p:txBody>
      </p:sp>
      <p:pic>
        <p:nvPicPr>
          <p:cNvPr id="4" name="Content Placeholder 4" descr="fabiapache.JPG"/>
          <p:cNvPicPr>
            <a:picLocks noGrp="1" noChangeAspect="1"/>
          </p:cNvPicPr>
          <p:nvPr>
            <p:ph idx="1"/>
          </p:nvPr>
        </p:nvPicPr>
        <p:blipFill>
          <a:blip r:embed="rId2"/>
          <a:srcRect l="-80665" r="-80665"/>
          <a:stretch>
            <a:fillRect/>
          </a:stretch>
        </p:blipFill>
        <p:spPr>
          <a:xfrm>
            <a:off x="2114465" y="1600200"/>
            <a:ext cx="8229600" cy="4525963"/>
          </a:xfrm>
        </p:spPr>
      </p:pic>
      <p:pic>
        <p:nvPicPr>
          <p:cNvPr id="5" name="Picture 4"/>
          <p:cNvPicPr>
            <a:picLocks noChangeAspect="1"/>
          </p:cNvPicPr>
          <p:nvPr/>
        </p:nvPicPr>
        <p:blipFill>
          <a:blip r:embed="rId3"/>
          <a:stretch>
            <a:fillRect/>
          </a:stretch>
        </p:blipFill>
        <p:spPr>
          <a:xfrm>
            <a:off x="193896" y="1600200"/>
            <a:ext cx="4243177" cy="4112904"/>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2420544"/>
          </a:xfrm>
        </p:spPr>
        <p:txBody>
          <a:bodyPr/>
          <a:lstStyle/>
          <a:p>
            <a:r>
              <a:rPr lang="en-US" dirty="0" smtClean="0"/>
              <a:t>L.B. </a:t>
            </a:r>
            <a:r>
              <a:rPr lang="en-US" dirty="0" err="1" smtClean="0"/>
              <a:t>es</a:t>
            </a:r>
            <a:r>
              <a:rPr lang="en-US" dirty="0" smtClean="0"/>
              <a:t> de </a:t>
            </a:r>
            <a:r>
              <a:rPr lang="en-US" dirty="0" err="1" smtClean="0"/>
              <a:t>brasil</a:t>
            </a:r>
            <a:r>
              <a:rPr lang="en-US" dirty="0" smtClean="0"/>
              <a:t>.</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 </a:t>
            </a:r>
            <a:r>
              <a:rPr lang="en-US" dirty="0" err="1" smtClean="0"/>
              <a:t>dónde</a:t>
            </a:r>
            <a:r>
              <a:rPr lang="en-US" dirty="0" smtClean="0"/>
              <a:t> son los Rolling Stones?</a:t>
            </a:r>
            <a:endParaRPr lang="en-US" dirty="0"/>
          </a:p>
        </p:txBody>
      </p:sp>
      <p:pic>
        <p:nvPicPr>
          <p:cNvPr id="4" name="Content Placeholder 3"/>
          <p:cNvPicPr>
            <a:picLocks noGrp="1" noChangeAspect="1"/>
          </p:cNvPicPr>
          <p:nvPr>
            <p:ph idx="1"/>
          </p:nvPr>
        </p:nvPicPr>
        <p:blipFill>
          <a:blip r:embed="rId2"/>
          <a:srcRect l="-20232" r="-20232"/>
          <a:stretch>
            <a:fillRect/>
          </a:stretch>
        </p:blipFill>
        <p:spPr>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3071106"/>
          </a:xfrm>
        </p:spPr>
        <p:txBody>
          <a:bodyPr/>
          <a:lstStyle/>
          <a:p>
            <a:r>
              <a:rPr lang="en-US" dirty="0" smtClean="0"/>
              <a:t>Son de </a:t>
            </a:r>
            <a:r>
              <a:rPr lang="en-US" dirty="0" err="1" smtClean="0"/>
              <a:t>inglaterra</a:t>
            </a:r>
            <a:r>
              <a:rPr lang="en-US" dirty="0" smtClean="0"/>
              <a:t>.</a:t>
            </a:r>
            <a:endParaRPr lang="en-US" dirty="0"/>
          </a:p>
        </p:txBody>
      </p:sp>
      <p:sp>
        <p:nvSpPr>
          <p:cNvPr id="3" name="TextBox 2"/>
          <p:cNvSpPr txBox="1"/>
          <p:nvPr/>
        </p:nvSpPr>
        <p:spPr>
          <a:xfrm>
            <a:off x="1308831" y="4405706"/>
            <a:ext cx="1644050" cy="461665"/>
          </a:xfrm>
          <a:prstGeom prst="rect">
            <a:avLst/>
          </a:prstGeom>
          <a:noFill/>
        </p:spPr>
        <p:txBody>
          <a:bodyPr wrap="none" rtlCol="0">
            <a:spAutoFit/>
          </a:bodyPr>
          <a:lstStyle/>
          <a:p>
            <a:r>
              <a:rPr lang="en-US" sz="2400" dirty="0" smtClean="0"/>
              <a:t>Read pg. 71</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271369"/>
          </a:xfrm>
        </p:spPr>
        <p:txBody>
          <a:bodyPr/>
          <a:lstStyle/>
          <a:p>
            <a:r>
              <a:rPr lang="en-US" dirty="0" smtClean="0"/>
              <a:t>El hombre </a:t>
            </a:r>
            <a:r>
              <a:rPr lang="en-US" dirty="0" err="1" smtClean="0"/>
              <a:t>azul</a:t>
            </a:r>
            <a:r>
              <a:rPr lang="en-US" dirty="0" smtClean="0"/>
              <a:t> </a:t>
            </a:r>
            <a:r>
              <a:rPr lang="en-US" dirty="0" err="1" smtClean="0"/>
              <a:t>estudia</a:t>
            </a:r>
            <a:r>
              <a:rPr lang="en-US" dirty="0" smtClean="0"/>
              <a:t> el </a:t>
            </a:r>
            <a:r>
              <a:rPr lang="en-US" dirty="0" err="1" smtClean="0"/>
              <a:t>español</a:t>
            </a:r>
            <a:r>
              <a:rPr lang="en-US" dirty="0" smtClean="0"/>
              <a:t> los </a:t>
            </a:r>
            <a:r>
              <a:rPr lang="en-US" dirty="0" err="1" smtClean="0"/>
              <a:t>lunes</a:t>
            </a:r>
            <a:r>
              <a:rPr lang="en-US" dirty="0" smtClean="0"/>
              <a:t>.</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54252"/>
          </a:xfrm>
        </p:spPr>
        <p:txBody>
          <a:bodyPr/>
          <a:lstStyle/>
          <a:p>
            <a:r>
              <a:rPr lang="en-US" dirty="0" smtClean="0"/>
              <a:t>¿</a:t>
            </a:r>
            <a:r>
              <a:rPr lang="en-US" dirty="0" err="1" smtClean="0"/>
              <a:t>Cómo</a:t>
            </a:r>
            <a:r>
              <a:rPr lang="en-US" dirty="0" smtClean="0"/>
              <a:t> </a:t>
            </a:r>
            <a:r>
              <a:rPr lang="en-US" dirty="0" err="1" smtClean="0"/>
              <a:t>estás</a:t>
            </a:r>
            <a:r>
              <a:rPr lang="en-US" dirty="0" smtClean="0"/>
              <a:t> </a:t>
            </a:r>
            <a:r>
              <a:rPr lang="en-US" dirty="0" err="1" smtClean="0"/>
              <a:t>tú</a:t>
            </a:r>
            <a:r>
              <a:rPr lang="en-US" dirty="0" smtClean="0"/>
              <a:t>?</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Estoy</a:t>
            </a:r>
            <a:r>
              <a:rPr lang="en-US" dirty="0" smtClean="0"/>
              <a:t> </a:t>
            </a:r>
            <a:br>
              <a:rPr lang="en-US" dirty="0" smtClean="0"/>
            </a:br>
            <a:r>
              <a:rPr lang="en-US" dirty="0" smtClean="0"/>
              <a:t>Bien</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43953" y="2051997"/>
            <a:ext cx="4962729" cy="3384836"/>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Estoy</a:t>
            </a:r>
            <a:r>
              <a:rPr lang="en-US" dirty="0" smtClean="0"/>
              <a:t> </a:t>
            </a:r>
            <a:br>
              <a:rPr lang="en-US" dirty="0" smtClean="0"/>
            </a:br>
            <a:r>
              <a:rPr lang="en-US" dirty="0" smtClean="0"/>
              <a:t>mal</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989562" y="1683069"/>
            <a:ext cx="4854342" cy="3769254"/>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69983"/>
          </a:xfrm>
        </p:spPr>
        <p:txBody>
          <a:bodyPr>
            <a:normAutofit fontScale="90000"/>
          </a:bodyPr>
          <a:lstStyle/>
          <a:p>
            <a:r>
              <a:rPr lang="en-US" dirty="0" err="1" smtClean="0"/>
              <a:t>Estoy</a:t>
            </a:r>
            <a:r>
              <a:rPr lang="en-US" dirty="0" smtClean="0"/>
              <a:t/>
            </a:r>
            <a:br>
              <a:rPr lang="en-US" dirty="0" smtClean="0"/>
            </a:br>
            <a:r>
              <a:rPr lang="en-US" dirty="0" smtClean="0"/>
              <a:t>terrible</a:t>
            </a:r>
            <a:br>
              <a:rPr lang="en-US" dirty="0" smtClean="0"/>
            </a:br>
            <a:r>
              <a:rPr lang="en-US" dirty="0" err="1" smtClean="0"/>
              <a:t>o</a:t>
            </a:r>
            <a:r>
              <a:rPr lang="en-US" dirty="0" smtClean="0"/>
              <a:t/>
            </a:r>
            <a:br>
              <a:rPr lang="en-US" dirty="0" smtClean="0"/>
            </a:br>
            <a:r>
              <a:rPr lang="en-US" dirty="0" smtClean="0"/>
              <a:t>horrible</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285542" y="2558949"/>
            <a:ext cx="5743819" cy="3567214"/>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312119"/>
          </a:xfrm>
        </p:spPr>
        <p:txBody>
          <a:bodyPr>
            <a:normAutofit fontScale="90000"/>
          </a:bodyPr>
          <a:lstStyle/>
          <a:p>
            <a:r>
              <a:rPr lang="en-US" dirty="0" err="1" smtClean="0"/>
              <a:t>Estoy</a:t>
            </a:r>
            <a:r>
              <a:rPr lang="en-US" dirty="0" smtClean="0"/>
              <a:t/>
            </a:r>
            <a:br>
              <a:rPr lang="en-US" dirty="0" smtClean="0"/>
            </a:br>
            <a:r>
              <a:rPr lang="en-US" dirty="0" err="1" smtClean="0"/>
              <a:t>asi-asi</a:t>
            </a:r>
            <a:r>
              <a:rPr lang="en-US" dirty="0" smtClean="0"/>
              <a:t/>
            </a:r>
            <a:br>
              <a:rPr lang="en-US" dirty="0" smtClean="0"/>
            </a:br>
            <a:r>
              <a:rPr lang="en-US" dirty="0" err="1" smtClean="0"/>
              <a:t>o</a:t>
            </a:r>
            <a:r>
              <a:rPr lang="en-US" dirty="0" smtClean="0"/>
              <a:t/>
            </a:r>
            <a:br>
              <a:rPr lang="en-US" dirty="0" smtClean="0"/>
            </a:br>
            <a:r>
              <a:rPr lang="en-US" dirty="0" smtClean="0"/>
              <a:t>regular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75865" y="2257398"/>
            <a:ext cx="4778454" cy="4083911"/>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40368"/>
          </a:xfrm>
        </p:spPr>
        <p:txBody>
          <a:bodyPr>
            <a:normAutofit fontScale="90000"/>
          </a:bodyPr>
          <a:lstStyle/>
          <a:p>
            <a:r>
              <a:rPr lang="en-US" dirty="0" err="1" smtClean="0"/>
              <a:t>Estoy</a:t>
            </a:r>
            <a:r>
              <a:rPr lang="en-US" dirty="0" smtClean="0"/>
              <a:t/>
            </a:r>
            <a:br>
              <a:rPr lang="en-US" dirty="0" smtClean="0"/>
            </a:br>
            <a:r>
              <a:rPr lang="en-US" dirty="0" err="1" smtClean="0"/>
              <a:t>fantastico</a:t>
            </a:r>
            <a:r>
              <a:rPr lang="en-US" dirty="0" smtClean="0"/>
              <a:t>/a</a:t>
            </a:r>
            <a:br>
              <a:rPr lang="en-US" dirty="0" smtClean="0"/>
            </a:br>
            <a:r>
              <a:rPr lang="en-US" dirty="0" err="1" smtClean="0"/>
              <a:t>o</a:t>
            </a:r>
            <a:r>
              <a:rPr lang="en-US" dirty="0" smtClean="0"/>
              <a:t/>
            </a:r>
            <a:br>
              <a:rPr lang="en-US" dirty="0" smtClean="0"/>
            </a:br>
            <a:r>
              <a:rPr lang="en-US" dirty="0" err="1" smtClean="0"/>
              <a:t>excelente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37234" y="2793475"/>
            <a:ext cx="4169269" cy="313902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Estoy</a:t>
            </a:r>
            <a:r>
              <a:rPr lang="en-US" dirty="0" smtClean="0"/>
              <a:t/>
            </a:r>
            <a:br>
              <a:rPr lang="en-US" dirty="0" smtClean="0"/>
            </a:br>
            <a:r>
              <a:rPr lang="en-US" dirty="0" err="1" smtClean="0"/>
              <a:t>cansado</a:t>
            </a:r>
            <a:r>
              <a:rPr lang="en-US" dirty="0" smtClean="0"/>
              <a:t>/a</a:t>
            </a:r>
            <a:endParaRPr lang="en-US" dirty="0"/>
          </a:p>
        </p:txBody>
      </p:sp>
      <p:sp>
        <p:nvSpPr>
          <p:cNvPr id="3" name="Content Placeholder 2"/>
          <p:cNvSpPr>
            <a:spLocks noGrp="1"/>
          </p:cNvSpPr>
          <p:nvPr>
            <p:ph idx="1"/>
          </p:nvPr>
        </p:nvSpPr>
        <p:spPr/>
        <p:txBody>
          <a:bodyPr/>
          <a:lstStyle/>
          <a:p>
            <a:pPr>
              <a:buNone/>
            </a:pPr>
            <a:r>
              <a:rPr lang="en-US" dirty="0" smtClean="0"/>
              <a:t>ZZZZZZZ</a:t>
            </a:r>
          </a:p>
          <a:p>
            <a:pPr>
              <a:buNone/>
            </a:pPr>
            <a:r>
              <a:rPr lang="en-US" sz="2400" dirty="0" err="1" smtClean="0"/>
              <a:t>Zzzzzzzzz</a:t>
            </a:r>
            <a:endParaRPr lang="en-US" sz="2400" dirty="0" smtClean="0"/>
          </a:p>
          <a:p>
            <a:pPr>
              <a:buNone/>
            </a:pPr>
            <a:r>
              <a:rPr lang="en-US" sz="1400" dirty="0" err="1" smtClean="0"/>
              <a:t>Zzzzzzzz</a:t>
            </a:r>
            <a:endParaRPr lang="en-US" sz="1400" dirty="0" smtClean="0"/>
          </a:p>
          <a:p>
            <a:pPr>
              <a:buNone/>
            </a:pPr>
            <a:r>
              <a:rPr lang="en-US" sz="1200" dirty="0" err="1" smtClean="0"/>
              <a:t>zzzzzzzz</a:t>
            </a:r>
            <a:endParaRPr lang="en-US" sz="1200" dirty="0"/>
          </a:p>
        </p:txBody>
      </p:sp>
      <p:pic>
        <p:nvPicPr>
          <p:cNvPr id="4" name="Picture 3"/>
          <p:cNvPicPr>
            <a:picLocks noChangeAspect="1"/>
          </p:cNvPicPr>
          <p:nvPr/>
        </p:nvPicPr>
        <p:blipFill>
          <a:blip r:embed="rId2"/>
          <a:stretch>
            <a:fillRect/>
          </a:stretch>
        </p:blipFill>
        <p:spPr>
          <a:xfrm>
            <a:off x="2183873" y="2062490"/>
            <a:ext cx="5003631" cy="3574022"/>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61954"/>
          </a:xfrm>
        </p:spPr>
        <p:txBody>
          <a:bodyPr/>
          <a:lstStyle/>
          <a:p>
            <a:r>
              <a:rPr lang="en-US" dirty="0" smtClean="0"/>
              <a:t>En </a:t>
            </a:r>
            <a:r>
              <a:rPr lang="en-US" dirty="0" err="1" smtClean="0"/>
              <a:t>grupos</a:t>
            </a:r>
            <a:r>
              <a:rPr lang="en-US" dirty="0" smtClean="0"/>
              <a:t> de dos:</a:t>
            </a:r>
            <a:br>
              <a:rPr lang="en-US" dirty="0" smtClean="0"/>
            </a:br>
            <a:r>
              <a:rPr lang="en-US" smtClean="0"/>
              <a:t>hablen </a:t>
            </a:r>
            <a:r>
              <a:rPr lang="en-US" dirty="0" smtClean="0"/>
              <a:t>con un amigo </a:t>
            </a:r>
            <a:r>
              <a:rPr lang="en-US" dirty="0" err="1" smtClean="0"/>
              <a:t>o</a:t>
            </a:r>
            <a:r>
              <a:rPr lang="en-US" dirty="0" smtClean="0"/>
              <a:t> </a:t>
            </a:r>
            <a:r>
              <a:rPr lang="en-US" dirty="0" err="1" smtClean="0"/>
              <a:t>amiga</a:t>
            </a:r>
            <a:r>
              <a:rPr lang="en-US" dirty="0" smtClean="0"/>
              <a:t>, </a:t>
            </a:r>
            <a:r>
              <a:rPr lang="en-US" dirty="0" err="1" smtClean="0"/>
              <a:t>y</a:t>
            </a:r>
            <a:r>
              <a:rPr lang="en-US" dirty="0" smtClean="0"/>
              <a:t> le </a:t>
            </a:r>
            <a:r>
              <a:rPr lang="en-US" dirty="0" err="1" smtClean="0"/>
              <a:t>preguntaís</a:t>
            </a:r>
            <a:r>
              <a:rPr lang="en-US" dirty="0" smtClean="0"/>
              <a:t>:</a:t>
            </a:r>
            <a:br>
              <a:rPr lang="en-US" dirty="0" smtClean="0"/>
            </a:br>
            <a:r>
              <a:rPr lang="en-US" dirty="0" smtClean="0"/>
              <a:t>How are you?</a:t>
            </a:r>
            <a:br>
              <a:rPr lang="en-US" dirty="0" smtClean="0"/>
            </a:br>
            <a:r>
              <a:rPr lang="en-US" dirty="0" smtClean="0"/>
              <a:t>How old are you?</a:t>
            </a:r>
            <a:br>
              <a:rPr lang="en-US" dirty="0" smtClean="0"/>
            </a:br>
            <a:r>
              <a:rPr lang="en-US" dirty="0" smtClean="0"/>
              <a:t>Where are you from?</a:t>
            </a:r>
            <a:br>
              <a:rPr lang="en-US" dirty="0" smtClean="0"/>
            </a:br>
            <a:r>
              <a:rPr lang="en-US" dirty="0" smtClean="0"/>
              <a:t>What time is it?</a:t>
            </a:r>
            <a:br>
              <a:rPr lang="en-US" dirty="0" smtClean="0"/>
            </a:b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716414"/>
          </a:xfrm>
        </p:spPr>
        <p:txBody>
          <a:bodyPr>
            <a:normAutofit/>
          </a:bodyPr>
          <a:lstStyle/>
          <a:p>
            <a:r>
              <a:rPr lang="en-US" sz="4000" u="sng" dirty="0" err="1" smtClean="0"/>
              <a:t>Una</a:t>
            </a:r>
            <a:r>
              <a:rPr lang="en-US" sz="4000" u="sng" dirty="0" smtClean="0"/>
              <a:t> </a:t>
            </a:r>
            <a:r>
              <a:rPr lang="en-US" sz="4000" u="sng" dirty="0" err="1" smtClean="0"/>
              <a:t>historia</a:t>
            </a:r>
            <a:r>
              <a:rPr lang="en-US" sz="4000" u="sng" dirty="0" smtClean="0"/>
              <a:t> </a:t>
            </a:r>
            <a:r>
              <a:rPr lang="en-US" sz="4000" u="sng" dirty="0" err="1" smtClean="0"/>
              <a:t>breve</a:t>
            </a:r>
            <a:r>
              <a:rPr lang="en-US" sz="4000" u="sng" dirty="0" smtClean="0"/>
              <a:t> de Honduras</a:t>
            </a: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err="1" smtClean="0">
                <a:latin typeface="Wingdings"/>
                <a:ea typeface="Wingdings"/>
                <a:cs typeface="Wingdings"/>
              </a:rPr>
              <a:t></a:t>
            </a:r>
            <a:r>
              <a:rPr lang="en-US" sz="2800" dirty="0" err="1" smtClean="0"/>
              <a:t>Honduras</a:t>
            </a:r>
            <a:r>
              <a:rPr lang="en-US" sz="2800" dirty="0" smtClean="0"/>
              <a:t> has a long history of military control. From 1955-1979 Honduras was under the control of the PLH, </a:t>
            </a:r>
            <a:r>
              <a:rPr lang="en-US" sz="2800" dirty="0" err="1" smtClean="0"/>
              <a:t>Partido</a:t>
            </a:r>
            <a:r>
              <a:rPr lang="en-US" sz="2800" dirty="0" smtClean="0"/>
              <a:t> Liberal de Honduras.</a:t>
            </a:r>
            <a:br>
              <a:rPr lang="en-US" sz="2800" dirty="0" smtClean="0"/>
            </a:br>
            <a:r>
              <a:rPr lang="en-US" sz="2800" dirty="0" smtClean="0"/>
              <a:t> </a:t>
            </a:r>
            <a:endParaRPr lang="en-US" sz="2800"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00948"/>
          </a:xfrm>
        </p:spPr>
        <p:txBody>
          <a:bodyPr>
            <a:normAutofit/>
          </a:bodyPr>
          <a:lstStyle/>
          <a:p>
            <a:r>
              <a:rPr lang="en-US" sz="2800" dirty="0" smtClean="0"/>
              <a:t>In the 1980’s, the US supported the election of Honduras’ first civilian government in decades. The president elected was a medical doctor named </a:t>
            </a:r>
            <a:br>
              <a:rPr lang="en-US" sz="2800" dirty="0" smtClean="0"/>
            </a:br>
            <a:r>
              <a:rPr lang="en-US" sz="2800" dirty="0" smtClean="0"/>
              <a:t>Roberto </a:t>
            </a:r>
            <a:r>
              <a:rPr lang="en-US" sz="2800" dirty="0" err="1" smtClean="0"/>
              <a:t>Suazo</a:t>
            </a:r>
            <a:r>
              <a:rPr lang="en-US" sz="2800" dirty="0" smtClean="0"/>
              <a:t> </a:t>
            </a:r>
            <a:r>
              <a:rPr lang="en-US" sz="2800" dirty="0" err="1" smtClean="0"/>
              <a:t>Córdova</a:t>
            </a:r>
            <a:r>
              <a:rPr lang="en-US" sz="2800" dirty="0" smtClean="0"/>
              <a:t>. </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3962615"/>
          </a:xfrm>
        </p:spPr>
        <p:txBody>
          <a:bodyPr/>
          <a:lstStyle/>
          <a:p>
            <a:r>
              <a:rPr lang="en-US" dirty="0" smtClean="0"/>
              <a:t>The red backpack is from Argentina</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480933"/>
          </a:xfrm>
        </p:spPr>
        <p:txBody>
          <a:bodyPr>
            <a:normAutofit/>
          </a:bodyPr>
          <a:lstStyle/>
          <a:p>
            <a:r>
              <a:rPr lang="en-US" sz="2800" dirty="0" smtClean="0"/>
              <a:t>Excitement over this new civilian government was short lived. In its Cold War </a:t>
            </a:r>
            <a:r>
              <a:rPr lang="en-US" sz="2800" dirty="0" err="1" smtClean="0"/>
              <a:t>ferver</a:t>
            </a:r>
            <a:r>
              <a:rPr lang="en-US" sz="2800" dirty="0" smtClean="0"/>
              <a:t>, the US government installs military units and training centers across the borders of Honduras and El Salvador in an effort to defeat the newly installed liberal party in El Salvador.  This war against the communist leftist movement is referred to as the “Contra” effort. </a:t>
            </a:r>
            <a:endParaRPr lang="en-US" sz="2800"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60918"/>
          </a:xfrm>
        </p:spPr>
        <p:txBody>
          <a:bodyPr>
            <a:normAutofit/>
          </a:bodyPr>
          <a:lstStyle/>
          <a:p>
            <a:r>
              <a:rPr lang="en-US" sz="2800" dirty="0" smtClean="0"/>
              <a:t>The new liberal party of El Salvador, known as the Sandinista party, was considered to be highly dangerous by the US government, who felt that it would introduce communism (which had already been introduced to Cuba) to the rest of Central America. </a:t>
            </a:r>
            <a:endParaRPr lang="en-US" sz="2800" dirty="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08816"/>
          </a:xfrm>
        </p:spPr>
        <p:txBody>
          <a:bodyPr>
            <a:normAutofit/>
          </a:bodyPr>
          <a:lstStyle/>
          <a:p>
            <a:r>
              <a:rPr lang="en-US" sz="2800" dirty="0" smtClean="0"/>
              <a:t>In an effort to counteract this Communist threat, the Honduran government, with the aid of the United States, brought commander in chief of military forces Gustavo Adolfo </a:t>
            </a:r>
            <a:r>
              <a:rPr lang="en-US" sz="2800" dirty="0" err="1" smtClean="0"/>
              <a:t>Martínez</a:t>
            </a:r>
            <a:r>
              <a:rPr lang="en-US" sz="2800" dirty="0" smtClean="0"/>
              <a:t> to power in 1982. </a:t>
            </a:r>
            <a:endParaRPr lang="en-US" sz="2800" dirty="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51624"/>
          </a:xfrm>
        </p:spPr>
        <p:txBody>
          <a:bodyPr>
            <a:normAutofit/>
          </a:bodyPr>
          <a:lstStyle/>
          <a:p>
            <a:r>
              <a:rPr lang="en-US" sz="2800" dirty="0" smtClean="0"/>
              <a:t>Although he only held this position for two years, he was responsible for condoning the death, torture, and “disappearance” of hundreds of supposed civilian “subversives” mostly consisting of students, peasant and labor leaders, and progressive religious figures. </a:t>
            </a:r>
            <a:endParaRPr lang="en-US" sz="2800"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662345"/>
          </a:xfrm>
        </p:spPr>
        <p:txBody>
          <a:bodyPr>
            <a:normAutofit/>
          </a:bodyPr>
          <a:lstStyle/>
          <a:p>
            <a:r>
              <a:rPr lang="en-US" sz="2800" dirty="0" smtClean="0"/>
              <a:t>Prior to the 1980’s, Honduras had had a relatively peaceful history, especially when compared to other Latin American countries. The following poem was written by a leftist revolutionary in Honduras during this period of violence and tension between the conservative military government of Honduras, and the leftists who supported the Sandinista party in El Salvador.</a:t>
            </a:r>
            <a:endParaRPr lang="en-US" sz="2800"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583363"/>
          </a:xfrm>
        </p:spPr>
        <p:txBody>
          <a:bodyPr/>
          <a:lstStyle/>
          <a:p>
            <a:endParaRPr lang="en-US" dirty="0"/>
          </a:p>
        </p:txBody>
      </p:sp>
      <p:graphicFrame>
        <p:nvGraphicFramePr>
          <p:cNvPr id="4" name="Table 3"/>
          <p:cNvGraphicFramePr>
            <a:graphicFrameLocks noGrp="1"/>
          </p:cNvGraphicFramePr>
          <p:nvPr/>
        </p:nvGraphicFramePr>
        <p:xfrm>
          <a:off x="881193" y="274637"/>
          <a:ext cx="7308720" cy="6470761"/>
        </p:xfrm>
        <a:graphic>
          <a:graphicData uri="http://schemas.openxmlformats.org/drawingml/2006/table">
            <a:tbl>
              <a:tblPr firstRow="1" bandRow="1">
                <a:tableStyleId>{5C22544A-7EE6-4342-B048-85BDC9FD1C3A}</a:tableStyleId>
              </a:tblPr>
              <a:tblGrid>
                <a:gridCol w="3654360"/>
                <a:gridCol w="3654360"/>
              </a:tblGrid>
              <a:tr h="6470761">
                <a:tc>
                  <a:txBody>
                    <a:bodyPr/>
                    <a:lstStyle/>
                    <a:p>
                      <a:r>
                        <a:rPr lang="en-US" sz="1800" u="sng" dirty="0" err="1" smtClean="0">
                          <a:solidFill>
                            <a:srgbClr val="000000"/>
                          </a:solidFill>
                        </a:rPr>
                        <a:t>Combate</a:t>
                      </a:r>
                      <a:endParaRPr lang="en-US" sz="1800" u="sng" dirty="0" smtClean="0">
                        <a:solidFill>
                          <a:srgbClr val="000000"/>
                        </a:solidFill>
                      </a:endParaRPr>
                    </a:p>
                    <a:p>
                      <a:r>
                        <a:rPr lang="en-US" sz="1800" dirty="0" err="1" smtClean="0">
                          <a:solidFill>
                            <a:srgbClr val="000000"/>
                          </a:solidFill>
                        </a:rPr>
                        <a:t>Yo</a:t>
                      </a:r>
                      <a:r>
                        <a:rPr lang="en-US" sz="1800" baseline="0" dirty="0" smtClean="0">
                          <a:solidFill>
                            <a:srgbClr val="000000"/>
                          </a:solidFill>
                        </a:rPr>
                        <a:t> soy un </a:t>
                      </a:r>
                      <a:r>
                        <a:rPr lang="en-US" sz="1800" baseline="0" dirty="0" err="1" smtClean="0">
                          <a:solidFill>
                            <a:srgbClr val="000000"/>
                          </a:solidFill>
                        </a:rPr>
                        <a:t>poeta</a:t>
                      </a:r>
                      <a:r>
                        <a:rPr lang="en-US" sz="1800" baseline="0" dirty="0" smtClean="0">
                          <a:solidFill>
                            <a:srgbClr val="000000"/>
                          </a:solidFill>
                        </a:rPr>
                        <a:t>,</a:t>
                      </a:r>
                    </a:p>
                    <a:p>
                      <a:r>
                        <a:rPr lang="en-US" sz="1800" baseline="0" dirty="0" smtClean="0">
                          <a:solidFill>
                            <a:srgbClr val="000000"/>
                          </a:solidFill>
                        </a:rPr>
                        <a:t>Un </a:t>
                      </a:r>
                      <a:r>
                        <a:rPr lang="en-US" sz="1800" baseline="0" dirty="0" err="1" smtClean="0">
                          <a:solidFill>
                            <a:srgbClr val="000000"/>
                          </a:solidFill>
                        </a:rPr>
                        <a:t>ejército</a:t>
                      </a:r>
                      <a:r>
                        <a:rPr lang="en-US" sz="1800" baseline="0" dirty="0" smtClean="0">
                          <a:solidFill>
                            <a:srgbClr val="000000"/>
                          </a:solidFill>
                        </a:rPr>
                        <a:t> de </a:t>
                      </a:r>
                      <a:r>
                        <a:rPr lang="en-US" sz="1800" baseline="0" dirty="0" err="1" smtClean="0">
                          <a:solidFill>
                            <a:srgbClr val="000000"/>
                          </a:solidFill>
                        </a:rPr>
                        <a:t>poetas</a:t>
                      </a:r>
                      <a:r>
                        <a:rPr lang="en-US" sz="1800" baseline="0" dirty="0" smtClean="0">
                          <a:solidFill>
                            <a:srgbClr val="000000"/>
                          </a:solidFill>
                        </a:rPr>
                        <a:t>.</a:t>
                      </a:r>
                    </a:p>
                    <a:p>
                      <a:r>
                        <a:rPr lang="en-US" sz="1800" baseline="0" dirty="0" smtClean="0">
                          <a:solidFill>
                            <a:srgbClr val="000000"/>
                          </a:solidFill>
                        </a:rPr>
                        <a:t>Y </a:t>
                      </a:r>
                      <a:r>
                        <a:rPr lang="en-US" sz="1800" baseline="0" dirty="0" err="1" smtClean="0">
                          <a:solidFill>
                            <a:srgbClr val="000000"/>
                          </a:solidFill>
                        </a:rPr>
                        <a:t>hoy</a:t>
                      </a:r>
                      <a:r>
                        <a:rPr lang="en-US" sz="1800" baseline="0" dirty="0" smtClean="0">
                          <a:solidFill>
                            <a:srgbClr val="000000"/>
                          </a:solidFill>
                        </a:rPr>
                        <a:t> </a:t>
                      </a:r>
                      <a:r>
                        <a:rPr lang="en-US" sz="1800" baseline="0" dirty="0" err="1" smtClean="0">
                          <a:solidFill>
                            <a:srgbClr val="000000"/>
                          </a:solidFill>
                        </a:rPr>
                        <a:t>quiero</a:t>
                      </a:r>
                      <a:r>
                        <a:rPr lang="en-US" sz="1800" baseline="0" dirty="0" smtClean="0">
                          <a:solidFill>
                            <a:srgbClr val="000000"/>
                          </a:solidFill>
                        </a:rPr>
                        <a:t> </a:t>
                      </a:r>
                      <a:r>
                        <a:rPr lang="en-US" sz="1800" baseline="0" dirty="0" err="1" smtClean="0">
                          <a:solidFill>
                            <a:srgbClr val="000000"/>
                          </a:solidFill>
                        </a:rPr>
                        <a:t>escribir</a:t>
                      </a:r>
                      <a:r>
                        <a:rPr lang="en-US" sz="1800" baseline="0" dirty="0" smtClean="0">
                          <a:solidFill>
                            <a:srgbClr val="000000"/>
                          </a:solidFill>
                        </a:rPr>
                        <a:t> un </a:t>
                      </a:r>
                      <a:r>
                        <a:rPr lang="en-US" sz="1800" baseline="0" dirty="0" err="1" smtClean="0">
                          <a:solidFill>
                            <a:srgbClr val="000000"/>
                          </a:solidFill>
                        </a:rPr>
                        <a:t>poema</a:t>
                      </a:r>
                      <a:r>
                        <a:rPr lang="en-US" sz="1800" baseline="0" dirty="0" smtClean="0">
                          <a:solidFill>
                            <a:srgbClr val="000000"/>
                          </a:solidFill>
                        </a:rPr>
                        <a:t>,</a:t>
                      </a:r>
                    </a:p>
                    <a:p>
                      <a:r>
                        <a:rPr lang="en-US" sz="1800" baseline="0" dirty="0" smtClean="0">
                          <a:solidFill>
                            <a:srgbClr val="000000"/>
                          </a:solidFill>
                        </a:rPr>
                        <a:t>un </a:t>
                      </a:r>
                      <a:r>
                        <a:rPr lang="en-US" sz="1800" baseline="0" dirty="0" err="1" smtClean="0">
                          <a:solidFill>
                            <a:srgbClr val="000000"/>
                          </a:solidFill>
                        </a:rPr>
                        <a:t>poema</a:t>
                      </a:r>
                      <a:r>
                        <a:rPr lang="en-US" sz="1800" baseline="0" dirty="0" smtClean="0">
                          <a:solidFill>
                            <a:srgbClr val="000000"/>
                          </a:solidFill>
                        </a:rPr>
                        <a:t> </a:t>
                      </a:r>
                      <a:r>
                        <a:rPr lang="en-US" sz="1800" baseline="0" dirty="0" err="1" smtClean="0">
                          <a:solidFill>
                            <a:srgbClr val="000000"/>
                          </a:solidFill>
                        </a:rPr>
                        <a:t>silbatos</a:t>
                      </a:r>
                      <a:endParaRPr lang="en-US" sz="1800" baseline="0" dirty="0" smtClean="0">
                        <a:solidFill>
                          <a:srgbClr val="000000"/>
                        </a:solidFill>
                      </a:endParaRPr>
                    </a:p>
                    <a:p>
                      <a:r>
                        <a:rPr lang="en-US" sz="1800" baseline="0" dirty="0" smtClean="0">
                          <a:solidFill>
                            <a:srgbClr val="000000"/>
                          </a:solidFill>
                        </a:rPr>
                        <a:t>un </a:t>
                      </a:r>
                      <a:r>
                        <a:rPr lang="en-US" sz="1800" baseline="0" dirty="0" err="1" smtClean="0">
                          <a:solidFill>
                            <a:srgbClr val="000000"/>
                          </a:solidFill>
                        </a:rPr>
                        <a:t>poema</a:t>
                      </a:r>
                      <a:r>
                        <a:rPr lang="en-US" sz="1800" baseline="0" dirty="0" smtClean="0">
                          <a:solidFill>
                            <a:srgbClr val="000000"/>
                          </a:solidFill>
                        </a:rPr>
                        <a:t> </a:t>
                      </a:r>
                      <a:r>
                        <a:rPr lang="en-US" sz="1800" baseline="0" dirty="0" err="1" smtClean="0">
                          <a:solidFill>
                            <a:srgbClr val="000000"/>
                          </a:solidFill>
                        </a:rPr>
                        <a:t>fusiles</a:t>
                      </a:r>
                      <a:r>
                        <a:rPr lang="en-US" sz="1800" baseline="0" dirty="0" smtClean="0">
                          <a:solidFill>
                            <a:srgbClr val="000000"/>
                          </a:solidFill>
                        </a:rPr>
                        <a:t>.</a:t>
                      </a:r>
                    </a:p>
                    <a:p>
                      <a:r>
                        <a:rPr lang="en-US" sz="1800" baseline="0" dirty="0" smtClean="0">
                          <a:solidFill>
                            <a:srgbClr val="000000"/>
                          </a:solidFill>
                        </a:rPr>
                        <a:t>Para </a:t>
                      </a:r>
                      <a:r>
                        <a:rPr lang="en-US" sz="1800" baseline="0" dirty="0" err="1" smtClean="0">
                          <a:solidFill>
                            <a:srgbClr val="000000"/>
                          </a:solidFill>
                        </a:rPr>
                        <a:t>pegarlos</a:t>
                      </a:r>
                      <a:r>
                        <a:rPr lang="en-US" sz="1800" baseline="0" dirty="0" smtClean="0">
                          <a:solidFill>
                            <a:srgbClr val="000000"/>
                          </a:solidFill>
                        </a:rPr>
                        <a:t> en </a:t>
                      </a:r>
                      <a:r>
                        <a:rPr lang="en-US" sz="1800" baseline="0" dirty="0" err="1" smtClean="0">
                          <a:solidFill>
                            <a:srgbClr val="000000"/>
                          </a:solidFill>
                        </a:rPr>
                        <a:t>las</a:t>
                      </a:r>
                      <a:r>
                        <a:rPr lang="en-US" sz="1800" baseline="0" dirty="0" smtClean="0">
                          <a:solidFill>
                            <a:srgbClr val="000000"/>
                          </a:solidFill>
                        </a:rPr>
                        <a:t> </a:t>
                      </a:r>
                      <a:r>
                        <a:rPr lang="en-US" sz="1800" baseline="0" dirty="0" err="1" smtClean="0">
                          <a:solidFill>
                            <a:srgbClr val="000000"/>
                          </a:solidFill>
                        </a:rPr>
                        <a:t>puertas</a:t>
                      </a:r>
                      <a:r>
                        <a:rPr lang="en-US" sz="1800" baseline="0" dirty="0" smtClean="0">
                          <a:solidFill>
                            <a:srgbClr val="000000"/>
                          </a:solidFill>
                        </a:rPr>
                        <a:t>,</a:t>
                      </a:r>
                    </a:p>
                    <a:p>
                      <a:r>
                        <a:rPr lang="en-US" sz="1800" baseline="0" dirty="0" smtClean="0">
                          <a:solidFill>
                            <a:srgbClr val="000000"/>
                          </a:solidFill>
                        </a:rPr>
                        <a:t>en la </a:t>
                      </a:r>
                      <a:r>
                        <a:rPr lang="en-US" sz="1800" baseline="0" dirty="0" err="1" smtClean="0">
                          <a:solidFill>
                            <a:srgbClr val="000000"/>
                          </a:solidFill>
                        </a:rPr>
                        <a:t>celda</a:t>
                      </a:r>
                      <a:r>
                        <a:rPr lang="en-US" sz="1800" baseline="0" dirty="0" smtClean="0">
                          <a:solidFill>
                            <a:srgbClr val="000000"/>
                          </a:solidFill>
                        </a:rPr>
                        <a:t> de la </a:t>
                      </a:r>
                      <a:r>
                        <a:rPr lang="en-US" sz="1800" baseline="0" dirty="0" err="1" smtClean="0">
                          <a:solidFill>
                            <a:srgbClr val="000000"/>
                          </a:solidFill>
                        </a:rPr>
                        <a:t>prisiones</a:t>
                      </a:r>
                      <a:endParaRPr lang="en-US" sz="1800" baseline="0" dirty="0" smtClean="0">
                        <a:solidFill>
                          <a:srgbClr val="000000"/>
                        </a:solidFill>
                      </a:endParaRPr>
                    </a:p>
                    <a:p>
                      <a:r>
                        <a:rPr lang="en-US" sz="1800" baseline="0" dirty="0" smtClean="0">
                          <a:solidFill>
                            <a:srgbClr val="000000"/>
                          </a:solidFill>
                        </a:rPr>
                        <a:t>en los </a:t>
                      </a:r>
                      <a:r>
                        <a:rPr lang="en-US" sz="1800" baseline="0" dirty="0" err="1" smtClean="0">
                          <a:solidFill>
                            <a:srgbClr val="000000"/>
                          </a:solidFill>
                        </a:rPr>
                        <a:t>muros</a:t>
                      </a:r>
                      <a:r>
                        <a:rPr lang="en-US" sz="1800" baseline="0" dirty="0" smtClean="0">
                          <a:solidFill>
                            <a:srgbClr val="000000"/>
                          </a:solidFill>
                        </a:rPr>
                        <a:t> de </a:t>
                      </a:r>
                      <a:r>
                        <a:rPr lang="en-US" sz="1800" baseline="0" dirty="0" err="1" smtClean="0">
                          <a:solidFill>
                            <a:srgbClr val="000000"/>
                          </a:solidFill>
                        </a:rPr>
                        <a:t>las</a:t>
                      </a:r>
                      <a:r>
                        <a:rPr lang="en-US" sz="1800" baseline="0" dirty="0" smtClean="0">
                          <a:solidFill>
                            <a:srgbClr val="000000"/>
                          </a:solidFill>
                        </a:rPr>
                        <a:t> </a:t>
                      </a:r>
                      <a:r>
                        <a:rPr lang="en-US" sz="1800" baseline="0" dirty="0" err="1" smtClean="0">
                          <a:solidFill>
                            <a:srgbClr val="000000"/>
                          </a:solidFill>
                        </a:rPr>
                        <a:t>escuelas</a:t>
                      </a:r>
                      <a:r>
                        <a:rPr lang="en-US" sz="1800" baseline="0" dirty="0" smtClean="0">
                          <a:solidFill>
                            <a:srgbClr val="000000"/>
                          </a:solidFill>
                        </a:rPr>
                        <a:t>.</a:t>
                      </a:r>
                    </a:p>
                    <a:p>
                      <a:r>
                        <a:rPr lang="en-US" sz="1800" baseline="0" dirty="0" smtClean="0">
                          <a:solidFill>
                            <a:srgbClr val="000000"/>
                          </a:solidFill>
                        </a:rPr>
                        <a:t>Hoy </a:t>
                      </a:r>
                      <a:r>
                        <a:rPr lang="en-US" sz="1800" baseline="0" dirty="0" err="1" smtClean="0">
                          <a:solidFill>
                            <a:srgbClr val="000000"/>
                          </a:solidFill>
                        </a:rPr>
                        <a:t>quiero</a:t>
                      </a:r>
                      <a:r>
                        <a:rPr lang="en-US" sz="1800" baseline="0" dirty="0" smtClean="0">
                          <a:solidFill>
                            <a:srgbClr val="000000"/>
                          </a:solidFill>
                        </a:rPr>
                        <a:t> </a:t>
                      </a:r>
                      <a:r>
                        <a:rPr lang="en-US" sz="1800" baseline="0" dirty="0" err="1" smtClean="0">
                          <a:solidFill>
                            <a:srgbClr val="000000"/>
                          </a:solidFill>
                        </a:rPr>
                        <a:t>construir</a:t>
                      </a:r>
                      <a:r>
                        <a:rPr lang="en-US" sz="1800" baseline="0" dirty="0" smtClean="0">
                          <a:solidFill>
                            <a:srgbClr val="000000"/>
                          </a:solidFill>
                        </a:rPr>
                        <a:t> </a:t>
                      </a:r>
                      <a:r>
                        <a:rPr lang="en-US" sz="1800" baseline="0" dirty="0" err="1" smtClean="0">
                          <a:solidFill>
                            <a:srgbClr val="000000"/>
                          </a:solidFill>
                        </a:rPr>
                        <a:t>y</a:t>
                      </a:r>
                      <a:r>
                        <a:rPr lang="en-US" sz="1800" baseline="0" dirty="0" smtClean="0">
                          <a:solidFill>
                            <a:srgbClr val="000000"/>
                          </a:solidFill>
                        </a:rPr>
                        <a:t> </a:t>
                      </a:r>
                      <a:r>
                        <a:rPr lang="en-US" sz="1800" baseline="0" dirty="0" err="1" smtClean="0">
                          <a:solidFill>
                            <a:srgbClr val="000000"/>
                          </a:solidFill>
                        </a:rPr>
                        <a:t>desrtuir</a:t>
                      </a:r>
                      <a:r>
                        <a:rPr lang="en-US" sz="1800" baseline="0" dirty="0" smtClean="0">
                          <a:solidFill>
                            <a:srgbClr val="000000"/>
                          </a:solidFill>
                        </a:rPr>
                        <a:t>,</a:t>
                      </a:r>
                    </a:p>
                    <a:p>
                      <a:r>
                        <a:rPr lang="en-US" sz="1800" baseline="0" dirty="0" err="1" smtClean="0">
                          <a:solidFill>
                            <a:srgbClr val="000000"/>
                          </a:solidFill>
                        </a:rPr>
                        <a:t>Levantar</a:t>
                      </a:r>
                      <a:r>
                        <a:rPr lang="en-US" sz="1800" baseline="0" dirty="0" smtClean="0">
                          <a:solidFill>
                            <a:srgbClr val="000000"/>
                          </a:solidFill>
                        </a:rPr>
                        <a:t> en </a:t>
                      </a:r>
                      <a:r>
                        <a:rPr lang="en-US" sz="1800" baseline="0" dirty="0" err="1" smtClean="0">
                          <a:solidFill>
                            <a:srgbClr val="000000"/>
                          </a:solidFill>
                        </a:rPr>
                        <a:t>andamios</a:t>
                      </a:r>
                      <a:r>
                        <a:rPr lang="en-US" sz="1800" baseline="0" dirty="0" smtClean="0">
                          <a:solidFill>
                            <a:srgbClr val="000000"/>
                          </a:solidFill>
                        </a:rPr>
                        <a:t> la </a:t>
                      </a:r>
                      <a:r>
                        <a:rPr lang="en-US" sz="1800" baseline="0" dirty="0" err="1" smtClean="0">
                          <a:solidFill>
                            <a:srgbClr val="000000"/>
                          </a:solidFill>
                        </a:rPr>
                        <a:t>esperenza</a:t>
                      </a:r>
                      <a:r>
                        <a:rPr lang="en-US" sz="1800" baseline="0" dirty="0" smtClean="0">
                          <a:solidFill>
                            <a:srgbClr val="000000"/>
                          </a:solidFill>
                        </a:rPr>
                        <a:t>.</a:t>
                      </a:r>
                    </a:p>
                    <a:p>
                      <a:r>
                        <a:rPr lang="en-US" sz="1800" baseline="0" dirty="0" err="1" smtClean="0">
                          <a:solidFill>
                            <a:srgbClr val="000000"/>
                          </a:solidFill>
                        </a:rPr>
                        <a:t>Despertar</a:t>
                      </a:r>
                      <a:r>
                        <a:rPr lang="en-US" sz="1800" baseline="0" dirty="0" smtClean="0">
                          <a:solidFill>
                            <a:srgbClr val="000000"/>
                          </a:solidFill>
                        </a:rPr>
                        <a:t> al </a:t>
                      </a:r>
                      <a:r>
                        <a:rPr lang="en-US" sz="1800" baseline="0" dirty="0" err="1" smtClean="0">
                          <a:solidFill>
                            <a:srgbClr val="000000"/>
                          </a:solidFill>
                        </a:rPr>
                        <a:t>niño</a:t>
                      </a:r>
                      <a:endParaRPr lang="en-US" sz="1800" baseline="0" dirty="0" smtClean="0">
                        <a:solidFill>
                          <a:srgbClr val="000000"/>
                        </a:solidFill>
                      </a:endParaRPr>
                    </a:p>
                    <a:p>
                      <a:r>
                        <a:rPr lang="en-US" sz="1800" baseline="0" dirty="0" err="1" smtClean="0">
                          <a:solidFill>
                            <a:srgbClr val="000000"/>
                          </a:solidFill>
                        </a:rPr>
                        <a:t>arcángel</a:t>
                      </a:r>
                      <a:r>
                        <a:rPr lang="en-US" sz="1800" baseline="0" dirty="0" smtClean="0">
                          <a:solidFill>
                            <a:srgbClr val="000000"/>
                          </a:solidFill>
                        </a:rPr>
                        <a:t> de </a:t>
                      </a:r>
                      <a:r>
                        <a:rPr lang="en-US" sz="1800" baseline="0" dirty="0" err="1" smtClean="0">
                          <a:solidFill>
                            <a:srgbClr val="000000"/>
                          </a:solidFill>
                        </a:rPr>
                        <a:t>las</a:t>
                      </a:r>
                      <a:r>
                        <a:rPr lang="en-US" sz="1800" baseline="0" dirty="0" smtClean="0">
                          <a:solidFill>
                            <a:srgbClr val="000000"/>
                          </a:solidFill>
                        </a:rPr>
                        <a:t> </a:t>
                      </a:r>
                      <a:r>
                        <a:rPr lang="en-US" sz="1800" baseline="0" dirty="0" err="1" smtClean="0">
                          <a:solidFill>
                            <a:srgbClr val="000000"/>
                          </a:solidFill>
                        </a:rPr>
                        <a:t>espadas</a:t>
                      </a:r>
                      <a:r>
                        <a:rPr lang="en-US" sz="1800" baseline="0" dirty="0" smtClean="0">
                          <a:solidFill>
                            <a:srgbClr val="000000"/>
                          </a:solidFill>
                        </a:rPr>
                        <a:t>,</a:t>
                      </a:r>
                    </a:p>
                    <a:p>
                      <a:r>
                        <a:rPr lang="en-US" sz="1800" baseline="0" dirty="0" smtClean="0">
                          <a:solidFill>
                            <a:srgbClr val="000000"/>
                          </a:solidFill>
                        </a:rPr>
                        <a:t>ser </a:t>
                      </a:r>
                      <a:r>
                        <a:rPr lang="en-US" sz="1800" baseline="0" dirty="0" err="1" smtClean="0">
                          <a:solidFill>
                            <a:srgbClr val="000000"/>
                          </a:solidFill>
                        </a:rPr>
                        <a:t>relámpago</a:t>
                      </a:r>
                      <a:r>
                        <a:rPr lang="en-US" sz="1800" baseline="0" dirty="0" smtClean="0">
                          <a:solidFill>
                            <a:srgbClr val="000000"/>
                          </a:solidFill>
                        </a:rPr>
                        <a:t>, </a:t>
                      </a:r>
                      <a:r>
                        <a:rPr lang="en-US" sz="1800" baseline="0" dirty="0" err="1" smtClean="0">
                          <a:solidFill>
                            <a:srgbClr val="000000"/>
                          </a:solidFill>
                        </a:rPr>
                        <a:t>trueno</a:t>
                      </a:r>
                      <a:r>
                        <a:rPr lang="en-US" sz="1800" baseline="0" dirty="0" smtClean="0">
                          <a:solidFill>
                            <a:srgbClr val="000000"/>
                          </a:solidFill>
                        </a:rPr>
                        <a:t>,</a:t>
                      </a:r>
                    </a:p>
                    <a:p>
                      <a:r>
                        <a:rPr lang="en-US" sz="1800" baseline="0" dirty="0" smtClean="0">
                          <a:solidFill>
                            <a:srgbClr val="000000"/>
                          </a:solidFill>
                        </a:rPr>
                        <a:t>con </a:t>
                      </a:r>
                      <a:r>
                        <a:rPr lang="en-US" sz="1800" baseline="0" dirty="0" err="1" smtClean="0">
                          <a:solidFill>
                            <a:srgbClr val="000000"/>
                          </a:solidFill>
                        </a:rPr>
                        <a:t>estatura</a:t>
                      </a:r>
                      <a:r>
                        <a:rPr lang="en-US" sz="1800" baseline="0" dirty="0" smtClean="0">
                          <a:solidFill>
                            <a:srgbClr val="000000"/>
                          </a:solidFill>
                        </a:rPr>
                        <a:t> de </a:t>
                      </a:r>
                      <a:r>
                        <a:rPr lang="en-US" sz="1800" baseline="0" dirty="0" err="1" smtClean="0">
                          <a:solidFill>
                            <a:srgbClr val="000000"/>
                          </a:solidFill>
                        </a:rPr>
                        <a:t>héroe</a:t>
                      </a:r>
                      <a:endParaRPr lang="en-US" sz="1800" baseline="0" dirty="0" smtClean="0">
                        <a:solidFill>
                          <a:srgbClr val="000000"/>
                        </a:solidFill>
                      </a:endParaRPr>
                    </a:p>
                    <a:p>
                      <a:r>
                        <a:rPr lang="en-US" sz="1800" baseline="0" dirty="0" err="1" smtClean="0">
                          <a:solidFill>
                            <a:srgbClr val="000000"/>
                          </a:solidFill>
                        </a:rPr>
                        <a:t>para</a:t>
                      </a:r>
                      <a:r>
                        <a:rPr lang="en-US" sz="1800" baseline="0" dirty="0" smtClean="0">
                          <a:solidFill>
                            <a:srgbClr val="000000"/>
                          </a:solidFill>
                        </a:rPr>
                        <a:t>  </a:t>
                      </a:r>
                      <a:r>
                        <a:rPr lang="en-US" sz="1800" baseline="0" dirty="0" err="1" smtClean="0">
                          <a:solidFill>
                            <a:srgbClr val="000000"/>
                          </a:solidFill>
                        </a:rPr>
                        <a:t>talar</a:t>
                      </a:r>
                      <a:r>
                        <a:rPr lang="en-US" sz="1800" baseline="0" dirty="0" smtClean="0">
                          <a:solidFill>
                            <a:srgbClr val="000000"/>
                          </a:solidFill>
                        </a:rPr>
                        <a:t>, </a:t>
                      </a:r>
                      <a:r>
                        <a:rPr lang="en-US" sz="1800" baseline="0" dirty="0" err="1" smtClean="0">
                          <a:solidFill>
                            <a:srgbClr val="000000"/>
                          </a:solidFill>
                        </a:rPr>
                        <a:t>arrasar</a:t>
                      </a:r>
                      <a:r>
                        <a:rPr lang="en-US" sz="1800" baseline="0" dirty="0" smtClean="0">
                          <a:solidFill>
                            <a:srgbClr val="000000"/>
                          </a:solidFill>
                        </a:rPr>
                        <a:t>,</a:t>
                      </a:r>
                    </a:p>
                    <a:p>
                      <a:r>
                        <a:rPr lang="en-US" sz="1800" baseline="0" dirty="0" err="1" smtClean="0">
                          <a:solidFill>
                            <a:srgbClr val="000000"/>
                          </a:solidFill>
                        </a:rPr>
                        <a:t>las</a:t>
                      </a:r>
                      <a:r>
                        <a:rPr lang="en-US" sz="1800" baseline="0" dirty="0" smtClean="0">
                          <a:solidFill>
                            <a:srgbClr val="000000"/>
                          </a:solidFill>
                        </a:rPr>
                        <a:t> </a:t>
                      </a:r>
                      <a:r>
                        <a:rPr lang="en-US" sz="1800" baseline="0" dirty="0" err="1" smtClean="0">
                          <a:solidFill>
                            <a:srgbClr val="000000"/>
                          </a:solidFill>
                        </a:rPr>
                        <a:t>podridas</a:t>
                      </a:r>
                      <a:r>
                        <a:rPr lang="en-US" sz="1800" baseline="0" dirty="0" smtClean="0">
                          <a:solidFill>
                            <a:srgbClr val="000000"/>
                          </a:solidFill>
                        </a:rPr>
                        <a:t> </a:t>
                      </a:r>
                      <a:r>
                        <a:rPr lang="en-US" sz="1800" baseline="0" dirty="0" err="1" smtClean="0">
                          <a:solidFill>
                            <a:srgbClr val="000000"/>
                          </a:solidFill>
                        </a:rPr>
                        <a:t>raíces</a:t>
                      </a:r>
                      <a:r>
                        <a:rPr lang="en-US" sz="1800" baseline="0" dirty="0" smtClean="0">
                          <a:solidFill>
                            <a:srgbClr val="000000"/>
                          </a:solidFill>
                        </a:rPr>
                        <a:t> de mi pueblo. </a:t>
                      </a:r>
                    </a:p>
                    <a:p>
                      <a:endParaRPr lang="en-US" dirty="0"/>
                    </a:p>
                  </a:txBody>
                  <a:tcPr/>
                </a:tc>
                <a:tc>
                  <a:txBody>
                    <a:bodyPr/>
                    <a:lstStyle/>
                    <a:p>
                      <a:endParaRPr lang="en-US" sz="1800" dirty="0" smtClean="0">
                        <a:solidFill>
                          <a:srgbClr val="000000"/>
                        </a:solidFill>
                      </a:endParaRPr>
                    </a:p>
                    <a:p>
                      <a:endParaRPr lang="en-US" sz="1800" dirty="0" smtClean="0">
                        <a:solidFill>
                          <a:srgbClr val="000000"/>
                        </a:solidFill>
                      </a:endParaRPr>
                    </a:p>
                    <a:p>
                      <a:r>
                        <a:rPr lang="en-US" sz="1800" dirty="0" err="1" smtClean="0">
                          <a:solidFill>
                            <a:srgbClr val="000000"/>
                          </a:solidFill>
                        </a:rPr>
                        <a:t>Ejercito</a:t>
                      </a:r>
                      <a:r>
                        <a:rPr lang="en-US" sz="1800" dirty="0" smtClean="0">
                          <a:solidFill>
                            <a:srgbClr val="000000"/>
                          </a:solidFill>
                        </a:rPr>
                        <a:t>:</a:t>
                      </a:r>
                      <a:r>
                        <a:rPr lang="en-US" sz="1800" baseline="0" dirty="0" smtClean="0">
                          <a:solidFill>
                            <a:srgbClr val="000000"/>
                          </a:solidFill>
                        </a:rPr>
                        <a:t> army</a:t>
                      </a:r>
                    </a:p>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err="1" smtClean="0">
                          <a:solidFill>
                            <a:srgbClr val="000000"/>
                          </a:solidFill>
                        </a:rPr>
                        <a:t>Quiero</a:t>
                      </a:r>
                      <a:r>
                        <a:rPr lang="en-US" sz="1800" dirty="0" smtClean="0">
                          <a:solidFill>
                            <a:srgbClr val="000000"/>
                          </a:solidFill>
                        </a:rPr>
                        <a:t>: I want</a:t>
                      </a:r>
                      <a:endParaRPr lang="en-US" sz="1800" baseline="0" dirty="0" smtClean="0">
                        <a:solidFill>
                          <a:srgbClr val="000000"/>
                        </a:solidFill>
                      </a:endParaRPr>
                    </a:p>
                    <a:p>
                      <a:r>
                        <a:rPr lang="en-US" sz="1800" baseline="0" dirty="0" err="1" smtClean="0">
                          <a:solidFill>
                            <a:srgbClr val="000000"/>
                          </a:solidFill>
                        </a:rPr>
                        <a:t>Silbatos</a:t>
                      </a:r>
                      <a:r>
                        <a:rPr lang="en-US" sz="1800" baseline="0" dirty="0" smtClean="0">
                          <a:solidFill>
                            <a:srgbClr val="000000"/>
                          </a:solidFill>
                        </a:rPr>
                        <a:t>: whistles</a:t>
                      </a:r>
                    </a:p>
                    <a:p>
                      <a:r>
                        <a:rPr lang="en-US" sz="1800" baseline="0" dirty="0" err="1" smtClean="0">
                          <a:solidFill>
                            <a:srgbClr val="000000"/>
                          </a:solidFill>
                        </a:rPr>
                        <a:t>Fusiles</a:t>
                      </a:r>
                      <a:r>
                        <a:rPr lang="en-US" sz="1800" baseline="0" dirty="0" smtClean="0">
                          <a:solidFill>
                            <a:srgbClr val="000000"/>
                          </a:solidFill>
                        </a:rPr>
                        <a:t>: rifles</a:t>
                      </a:r>
                    </a:p>
                    <a:p>
                      <a:r>
                        <a:rPr lang="en-US" sz="1800" dirty="0" err="1" smtClean="0">
                          <a:solidFill>
                            <a:srgbClr val="000000"/>
                          </a:solidFill>
                        </a:rPr>
                        <a:t>Pegarlos</a:t>
                      </a:r>
                      <a:r>
                        <a:rPr lang="en-US" sz="1800" dirty="0" smtClean="0">
                          <a:solidFill>
                            <a:srgbClr val="000000"/>
                          </a:solidFill>
                        </a:rPr>
                        <a:t>: stick/fasten</a:t>
                      </a:r>
                    </a:p>
                    <a:p>
                      <a:r>
                        <a:rPr lang="en-US" sz="1800" dirty="0" err="1" smtClean="0">
                          <a:solidFill>
                            <a:srgbClr val="000000"/>
                          </a:solidFill>
                        </a:rPr>
                        <a:t>Celda</a:t>
                      </a:r>
                      <a:r>
                        <a:rPr lang="en-US" sz="1800" dirty="0" smtClean="0">
                          <a:solidFill>
                            <a:srgbClr val="000000"/>
                          </a:solidFill>
                        </a:rPr>
                        <a:t>: cell</a:t>
                      </a:r>
                    </a:p>
                    <a:p>
                      <a:r>
                        <a:rPr lang="en-US" sz="1800" dirty="0" err="1" smtClean="0">
                          <a:solidFill>
                            <a:srgbClr val="000000"/>
                          </a:solidFill>
                        </a:rPr>
                        <a:t>Muros</a:t>
                      </a:r>
                      <a:r>
                        <a:rPr lang="en-US" sz="1800" dirty="0" smtClean="0">
                          <a:solidFill>
                            <a:srgbClr val="000000"/>
                          </a:solidFill>
                        </a:rPr>
                        <a:t>: walls</a:t>
                      </a:r>
                    </a:p>
                    <a:p>
                      <a:endParaRPr lang="en-US" sz="1800" dirty="0" smtClean="0">
                        <a:solidFill>
                          <a:srgbClr val="000000"/>
                        </a:solidFill>
                      </a:endParaRPr>
                    </a:p>
                    <a:p>
                      <a:r>
                        <a:rPr lang="en-US" sz="1800" dirty="0" err="1" smtClean="0">
                          <a:solidFill>
                            <a:srgbClr val="000000"/>
                          </a:solidFill>
                        </a:rPr>
                        <a:t>Andamios</a:t>
                      </a:r>
                      <a:r>
                        <a:rPr lang="en-US" sz="1800" dirty="0" smtClean="0">
                          <a:solidFill>
                            <a:srgbClr val="000000"/>
                          </a:solidFill>
                        </a:rPr>
                        <a:t>: scaffolds</a:t>
                      </a:r>
                    </a:p>
                    <a:p>
                      <a:r>
                        <a:rPr lang="en-US" sz="1800" dirty="0" err="1" smtClean="0">
                          <a:solidFill>
                            <a:srgbClr val="000000"/>
                          </a:solidFill>
                        </a:rPr>
                        <a:t>Despertar</a:t>
                      </a:r>
                      <a:r>
                        <a:rPr lang="en-US" sz="1800" dirty="0" smtClean="0">
                          <a:solidFill>
                            <a:srgbClr val="000000"/>
                          </a:solidFill>
                        </a:rPr>
                        <a:t>: wake up</a:t>
                      </a:r>
                    </a:p>
                    <a:p>
                      <a:r>
                        <a:rPr lang="en-US" sz="1800" dirty="0" err="1" smtClean="0">
                          <a:solidFill>
                            <a:srgbClr val="000000"/>
                          </a:solidFill>
                        </a:rPr>
                        <a:t>Espadas</a:t>
                      </a:r>
                      <a:r>
                        <a:rPr lang="en-US" sz="1800" dirty="0" smtClean="0">
                          <a:solidFill>
                            <a:srgbClr val="000000"/>
                          </a:solidFill>
                        </a:rPr>
                        <a:t>: swords</a:t>
                      </a:r>
                      <a:r>
                        <a:rPr lang="en-US" sz="1800" baseline="0" dirty="0" smtClean="0">
                          <a:solidFill>
                            <a:srgbClr val="000000"/>
                          </a:solidFill>
                        </a:rPr>
                        <a:t> </a:t>
                      </a:r>
                    </a:p>
                    <a:p>
                      <a:r>
                        <a:rPr lang="en-US" sz="1800" baseline="0" dirty="0" err="1" smtClean="0">
                          <a:solidFill>
                            <a:srgbClr val="000000"/>
                          </a:solidFill>
                        </a:rPr>
                        <a:t>Relámpago</a:t>
                      </a:r>
                      <a:r>
                        <a:rPr lang="en-US" sz="1800" baseline="0" dirty="0" smtClean="0">
                          <a:solidFill>
                            <a:srgbClr val="000000"/>
                          </a:solidFill>
                        </a:rPr>
                        <a:t>: lightning   </a:t>
                      </a:r>
                      <a:r>
                        <a:rPr lang="en-US" sz="1800" baseline="0" dirty="0" err="1" smtClean="0">
                          <a:solidFill>
                            <a:srgbClr val="000000"/>
                          </a:solidFill>
                        </a:rPr>
                        <a:t>Trueno</a:t>
                      </a:r>
                      <a:r>
                        <a:rPr lang="en-US" sz="1800" baseline="0" dirty="0" smtClean="0">
                          <a:solidFill>
                            <a:srgbClr val="000000"/>
                          </a:solidFill>
                        </a:rPr>
                        <a:t>: thunder</a:t>
                      </a:r>
                    </a:p>
                    <a:p>
                      <a:r>
                        <a:rPr lang="en-US" sz="1800" baseline="0" dirty="0" err="1" smtClean="0">
                          <a:solidFill>
                            <a:srgbClr val="000000"/>
                          </a:solidFill>
                        </a:rPr>
                        <a:t>Estatura</a:t>
                      </a:r>
                      <a:r>
                        <a:rPr lang="en-US" sz="1800" baseline="0" dirty="0" smtClean="0">
                          <a:solidFill>
                            <a:srgbClr val="000000"/>
                          </a:solidFill>
                        </a:rPr>
                        <a:t>: stature/posture</a:t>
                      </a:r>
                    </a:p>
                    <a:p>
                      <a:r>
                        <a:rPr lang="en-US" sz="1800" baseline="0" dirty="0" err="1" smtClean="0">
                          <a:solidFill>
                            <a:srgbClr val="000000"/>
                          </a:solidFill>
                        </a:rPr>
                        <a:t>Taler</a:t>
                      </a:r>
                      <a:r>
                        <a:rPr lang="en-US" sz="1800" baseline="0" dirty="0" smtClean="0">
                          <a:solidFill>
                            <a:srgbClr val="000000"/>
                          </a:solidFill>
                        </a:rPr>
                        <a:t>: destroy   </a:t>
                      </a:r>
                      <a:r>
                        <a:rPr lang="en-US" sz="1800" baseline="0" dirty="0" err="1" smtClean="0">
                          <a:solidFill>
                            <a:srgbClr val="000000"/>
                          </a:solidFill>
                        </a:rPr>
                        <a:t>Arraser</a:t>
                      </a:r>
                      <a:r>
                        <a:rPr lang="en-US" sz="1800" baseline="0" dirty="0" smtClean="0">
                          <a:solidFill>
                            <a:srgbClr val="000000"/>
                          </a:solidFill>
                        </a:rPr>
                        <a:t>: Level</a:t>
                      </a:r>
                    </a:p>
                    <a:p>
                      <a:r>
                        <a:rPr lang="en-US" sz="1800" baseline="0" dirty="0" err="1" smtClean="0">
                          <a:solidFill>
                            <a:srgbClr val="000000"/>
                          </a:solidFill>
                        </a:rPr>
                        <a:t>Podridas</a:t>
                      </a:r>
                      <a:r>
                        <a:rPr lang="en-US" sz="1800" baseline="0" dirty="0" smtClean="0">
                          <a:solidFill>
                            <a:srgbClr val="000000"/>
                          </a:solidFill>
                        </a:rPr>
                        <a:t>: rotten</a:t>
                      </a:r>
                      <a:endParaRPr lang="en-US" sz="1800" dirty="0" smtClean="0">
                        <a:solidFill>
                          <a:srgbClr val="000000"/>
                        </a:solidFill>
                      </a:endParaRPr>
                    </a:p>
                    <a:p>
                      <a:endParaRPr lang="en-US" dirty="0"/>
                    </a:p>
                  </a:txBody>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err="1" smtClean="0">
                <a:solidFill>
                  <a:srgbClr val="000000"/>
                </a:solidFill>
              </a:rPr>
              <a:t>Clementina</a:t>
            </a:r>
            <a:r>
              <a:rPr lang="en-US" i="1" dirty="0" smtClean="0">
                <a:solidFill>
                  <a:srgbClr val="000000"/>
                </a:solidFill>
              </a:rPr>
              <a:t> </a:t>
            </a:r>
            <a:r>
              <a:rPr lang="en-US" i="1" dirty="0" err="1" smtClean="0">
                <a:solidFill>
                  <a:srgbClr val="000000"/>
                </a:solidFill>
              </a:rPr>
              <a:t>Suárez</a:t>
            </a:r>
            <a:endParaRPr lang="en-US" dirty="0"/>
          </a:p>
        </p:txBody>
      </p:sp>
      <p:graphicFrame>
        <p:nvGraphicFramePr>
          <p:cNvPr id="3" name="Table 2"/>
          <p:cNvGraphicFramePr>
            <a:graphicFrameLocks noGrp="1"/>
          </p:cNvGraphicFramePr>
          <p:nvPr/>
        </p:nvGraphicFramePr>
        <p:xfrm>
          <a:off x="457200" y="1417637"/>
          <a:ext cx="8229600" cy="5393275"/>
        </p:xfrm>
        <a:graphic>
          <a:graphicData uri="http://schemas.openxmlformats.org/drawingml/2006/table">
            <a:tbl>
              <a:tblPr firstRow="1" bandRow="1">
                <a:tableStyleId>{5C22544A-7EE6-4342-B048-85BDC9FD1C3A}</a:tableStyleId>
              </a:tblPr>
              <a:tblGrid>
                <a:gridCol w="4114800"/>
                <a:gridCol w="4114800"/>
              </a:tblGrid>
              <a:tr h="5393275">
                <a:tc>
                  <a:txBody>
                    <a:bodyPr/>
                    <a:lstStyle/>
                    <a:p>
                      <a:r>
                        <a:rPr lang="en-US" u="sng" dirty="0" err="1" smtClean="0">
                          <a:solidFill>
                            <a:srgbClr val="000000"/>
                          </a:solidFill>
                        </a:rPr>
                        <a:t>Combate</a:t>
                      </a:r>
                      <a:endParaRPr lang="en-US" u="sng" dirty="0" smtClean="0">
                        <a:solidFill>
                          <a:srgbClr val="000000"/>
                        </a:solidFill>
                      </a:endParaRPr>
                    </a:p>
                    <a:p>
                      <a:r>
                        <a:rPr lang="en-US" dirty="0" err="1" smtClean="0">
                          <a:solidFill>
                            <a:srgbClr val="000000"/>
                          </a:solidFill>
                        </a:rPr>
                        <a:t>Yo</a:t>
                      </a:r>
                      <a:r>
                        <a:rPr lang="en-US" baseline="0" dirty="0" smtClean="0">
                          <a:solidFill>
                            <a:srgbClr val="000000"/>
                          </a:solidFill>
                        </a:rPr>
                        <a:t> soy un </a:t>
                      </a:r>
                      <a:r>
                        <a:rPr lang="en-US" baseline="0" dirty="0" err="1" smtClean="0">
                          <a:solidFill>
                            <a:srgbClr val="000000"/>
                          </a:solidFill>
                        </a:rPr>
                        <a:t>poeta</a:t>
                      </a:r>
                      <a:r>
                        <a:rPr lang="en-US" baseline="0" dirty="0" smtClean="0">
                          <a:solidFill>
                            <a:srgbClr val="000000"/>
                          </a:solidFill>
                        </a:rPr>
                        <a:t>,</a:t>
                      </a:r>
                    </a:p>
                    <a:p>
                      <a:r>
                        <a:rPr lang="en-US" baseline="0" dirty="0" smtClean="0">
                          <a:solidFill>
                            <a:srgbClr val="000000"/>
                          </a:solidFill>
                        </a:rPr>
                        <a:t>Un </a:t>
                      </a:r>
                      <a:r>
                        <a:rPr lang="en-US" baseline="0" dirty="0" err="1" smtClean="0">
                          <a:solidFill>
                            <a:srgbClr val="000000"/>
                          </a:solidFill>
                        </a:rPr>
                        <a:t>ejército</a:t>
                      </a:r>
                      <a:r>
                        <a:rPr lang="en-US" baseline="0" dirty="0" smtClean="0">
                          <a:solidFill>
                            <a:srgbClr val="000000"/>
                          </a:solidFill>
                        </a:rPr>
                        <a:t> de </a:t>
                      </a:r>
                      <a:r>
                        <a:rPr lang="en-US" baseline="0" dirty="0" err="1" smtClean="0">
                          <a:solidFill>
                            <a:srgbClr val="000000"/>
                          </a:solidFill>
                        </a:rPr>
                        <a:t>poetas</a:t>
                      </a:r>
                      <a:r>
                        <a:rPr lang="en-US" baseline="0" dirty="0" smtClean="0">
                          <a:solidFill>
                            <a:srgbClr val="000000"/>
                          </a:solidFill>
                        </a:rPr>
                        <a:t>.</a:t>
                      </a:r>
                    </a:p>
                    <a:p>
                      <a:r>
                        <a:rPr lang="en-US" baseline="0" dirty="0" smtClean="0">
                          <a:solidFill>
                            <a:srgbClr val="000000"/>
                          </a:solidFill>
                        </a:rPr>
                        <a:t>Y </a:t>
                      </a:r>
                      <a:r>
                        <a:rPr lang="en-US" baseline="0" dirty="0" err="1" smtClean="0">
                          <a:solidFill>
                            <a:srgbClr val="000000"/>
                          </a:solidFill>
                        </a:rPr>
                        <a:t>hoy</a:t>
                      </a:r>
                      <a:r>
                        <a:rPr lang="en-US" baseline="0" dirty="0" smtClean="0">
                          <a:solidFill>
                            <a:srgbClr val="000000"/>
                          </a:solidFill>
                        </a:rPr>
                        <a:t> </a:t>
                      </a:r>
                      <a:r>
                        <a:rPr lang="en-US" baseline="0" dirty="0" err="1" smtClean="0">
                          <a:solidFill>
                            <a:srgbClr val="000000"/>
                          </a:solidFill>
                        </a:rPr>
                        <a:t>quiero</a:t>
                      </a:r>
                      <a:r>
                        <a:rPr lang="en-US" baseline="0" dirty="0" smtClean="0">
                          <a:solidFill>
                            <a:srgbClr val="000000"/>
                          </a:solidFill>
                        </a:rPr>
                        <a:t> </a:t>
                      </a:r>
                      <a:r>
                        <a:rPr lang="en-US" baseline="0" dirty="0" err="1" smtClean="0">
                          <a:solidFill>
                            <a:srgbClr val="000000"/>
                          </a:solidFill>
                        </a:rPr>
                        <a:t>escribir</a:t>
                      </a:r>
                      <a:r>
                        <a:rPr lang="en-US" baseline="0" dirty="0" smtClean="0">
                          <a:solidFill>
                            <a:srgbClr val="000000"/>
                          </a:solidFill>
                        </a:rPr>
                        <a:t> un </a:t>
                      </a:r>
                      <a:r>
                        <a:rPr lang="en-US" baseline="0" dirty="0" err="1" smtClean="0">
                          <a:solidFill>
                            <a:srgbClr val="000000"/>
                          </a:solidFill>
                        </a:rPr>
                        <a:t>poema</a:t>
                      </a:r>
                      <a:r>
                        <a:rPr lang="en-US" baseline="0" dirty="0" smtClean="0">
                          <a:solidFill>
                            <a:srgbClr val="000000"/>
                          </a:solidFill>
                        </a:rPr>
                        <a:t>,</a:t>
                      </a:r>
                    </a:p>
                    <a:p>
                      <a:r>
                        <a:rPr lang="en-US" baseline="0" dirty="0" smtClean="0">
                          <a:solidFill>
                            <a:srgbClr val="000000"/>
                          </a:solidFill>
                        </a:rPr>
                        <a:t>un </a:t>
                      </a:r>
                      <a:r>
                        <a:rPr lang="en-US" baseline="0" dirty="0" err="1" smtClean="0">
                          <a:solidFill>
                            <a:srgbClr val="000000"/>
                          </a:solidFill>
                        </a:rPr>
                        <a:t>poema</a:t>
                      </a:r>
                      <a:r>
                        <a:rPr lang="en-US" baseline="0" dirty="0" smtClean="0">
                          <a:solidFill>
                            <a:srgbClr val="000000"/>
                          </a:solidFill>
                        </a:rPr>
                        <a:t> </a:t>
                      </a:r>
                      <a:r>
                        <a:rPr lang="en-US" baseline="0" dirty="0" err="1" smtClean="0">
                          <a:solidFill>
                            <a:srgbClr val="000000"/>
                          </a:solidFill>
                        </a:rPr>
                        <a:t>silbatos</a:t>
                      </a:r>
                      <a:endParaRPr lang="en-US" baseline="0" dirty="0" smtClean="0">
                        <a:solidFill>
                          <a:srgbClr val="000000"/>
                        </a:solidFill>
                      </a:endParaRPr>
                    </a:p>
                    <a:p>
                      <a:r>
                        <a:rPr lang="en-US" baseline="0" dirty="0" smtClean="0">
                          <a:solidFill>
                            <a:srgbClr val="000000"/>
                          </a:solidFill>
                        </a:rPr>
                        <a:t>un </a:t>
                      </a:r>
                      <a:r>
                        <a:rPr lang="en-US" baseline="0" dirty="0" err="1" smtClean="0">
                          <a:solidFill>
                            <a:srgbClr val="000000"/>
                          </a:solidFill>
                        </a:rPr>
                        <a:t>poema</a:t>
                      </a:r>
                      <a:r>
                        <a:rPr lang="en-US" baseline="0" dirty="0" smtClean="0">
                          <a:solidFill>
                            <a:srgbClr val="000000"/>
                          </a:solidFill>
                        </a:rPr>
                        <a:t> </a:t>
                      </a:r>
                      <a:r>
                        <a:rPr lang="en-US" baseline="0" dirty="0" err="1" smtClean="0">
                          <a:solidFill>
                            <a:srgbClr val="000000"/>
                          </a:solidFill>
                        </a:rPr>
                        <a:t>fusiles</a:t>
                      </a:r>
                      <a:r>
                        <a:rPr lang="en-US" baseline="0" dirty="0" smtClean="0">
                          <a:solidFill>
                            <a:srgbClr val="000000"/>
                          </a:solidFill>
                        </a:rPr>
                        <a:t>.</a:t>
                      </a:r>
                    </a:p>
                    <a:p>
                      <a:r>
                        <a:rPr lang="en-US" baseline="0" dirty="0" smtClean="0">
                          <a:solidFill>
                            <a:srgbClr val="000000"/>
                          </a:solidFill>
                        </a:rPr>
                        <a:t>Para </a:t>
                      </a:r>
                      <a:r>
                        <a:rPr lang="en-US" baseline="0" dirty="0" err="1" smtClean="0">
                          <a:solidFill>
                            <a:srgbClr val="000000"/>
                          </a:solidFill>
                        </a:rPr>
                        <a:t>pegarlos</a:t>
                      </a:r>
                      <a:r>
                        <a:rPr lang="en-US" baseline="0" dirty="0" smtClean="0">
                          <a:solidFill>
                            <a:srgbClr val="000000"/>
                          </a:solidFill>
                        </a:rPr>
                        <a:t> en </a:t>
                      </a:r>
                      <a:r>
                        <a:rPr lang="en-US" baseline="0" dirty="0" err="1" smtClean="0">
                          <a:solidFill>
                            <a:srgbClr val="000000"/>
                          </a:solidFill>
                        </a:rPr>
                        <a:t>las</a:t>
                      </a:r>
                      <a:r>
                        <a:rPr lang="en-US" baseline="0" dirty="0" smtClean="0">
                          <a:solidFill>
                            <a:srgbClr val="000000"/>
                          </a:solidFill>
                        </a:rPr>
                        <a:t> </a:t>
                      </a:r>
                      <a:r>
                        <a:rPr lang="en-US" baseline="0" dirty="0" err="1" smtClean="0">
                          <a:solidFill>
                            <a:srgbClr val="000000"/>
                          </a:solidFill>
                        </a:rPr>
                        <a:t>puerts</a:t>
                      </a:r>
                      <a:r>
                        <a:rPr lang="en-US" baseline="0" dirty="0" smtClean="0">
                          <a:solidFill>
                            <a:srgbClr val="000000"/>
                          </a:solidFill>
                        </a:rPr>
                        <a:t>,</a:t>
                      </a:r>
                    </a:p>
                    <a:p>
                      <a:r>
                        <a:rPr lang="en-US" baseline="0" dirty="0" smtClean="0">
                          <a:solidFill>
                            <a:srgbClr val="000000"/>
                          </a:solidFill>
                        </a:rPr>
                        <a:t>en la </a:t>
                      </a:r>
                      <a:r>
                        <a:rPr lang="en-US" baseline="0" dirty="0" err="1" smtClean="0">
                          <a:solidFill>
                            <a:srgbClr val="000000"/>
                          </a:solidFill>
                        </a:rPr>
                        <a:t>celda</a:t>
                      </a:r>
                      <a:r>
                        <a:rPr lang="en-US" baseline="0" dirty="0" smtClean="0">
                          <a:solidFill>
                            <a:srgbClr val="000000"/>
                          </a:solidFill>
                        </a:rPr>
                        <a:t> de la </a:t>
                      </a:r>
                      <a:r>
                        <a:rPr lang="en-US" baseline="0" dirty="0" err="1" smtClean="0">
                          <a:solidFill>
                            <a:srgbClr val="000000"/>
                          </a:solidFill>
                        </a:rPr>
                        <a:t>prisiones</a:t>
                      </a:r>
                      <a:endParaRPr lang="en-US" baseline="0" dirty="0" smtClean="0">
                        <a:solidFill>
                          <a:srgbClr val="000000"/>
                        </a:solidFill>
                      </a:endParaRPr>
                    </a:p>
                    <a:p>
                      <a:r>
                        <a:rPr lang="en-US" baseline="0" dirty="0" smtClean="0">
                          <a:solidFill>
                            <a:srgbClr val="000000"/>
                          </a:solidFill>
                        </a:rPr>
                        <a:t>en los </a:t>
                      </a:r>
                      <a:r>
                        <a:rPr lang="en-US" baseline="0" dirty="0" err="1" smtClean="0">
                          <a:solidFill>
                            <a:srgbClr val="000000"/>
                          </a:solidFill>
                        </a:rPr>
                        <a:t>muos</a:t>
                      </a:r>
                      <a:r>
                        <a:rPr lang="en-US" baseline="0" dirty="0" smtClean="0">
                          <a:solidFill>
                            <a:srgbClr val="000000"/>
                          </a:solidFill>
                        </a:rPr>
                        <a:t> de </a:t>
                      </a:r>
                      <a:r>
                        <a:rPr lang="en-US" baseline="0" dirty="0" err="1" smtClean="0">
                          <a:solidFill>
                            <a:srgbClr val="000000"/>
                          </a:solidFill>
                        </a:rPr>
                        <a:t>las</a:t>
                      </a:r>
                      <a:r>
                        <a:rPr lang="en-US" baseline="0" dirty="0" smtClean="0">
                          <a:solidFill>
                            <a:srgbClr val="000000"/>
                          </a:solidFill>
                        </a:rPr>
                        <a:t> </a:t>
                      </a:r>
                      <a:r>
                        <a:rPr lang="en-US" baseline="0" dirty="0" err="1" smtClean="0">
                          <a:solidFill>
                            <a:srgbClr val="000000"/>
                          </a:solidFill>
                        </a:rPr>
                        <a:t>escuelas</a:t>
                      </a:r>
                      <a:r>
                        <a:rPr lang="en-US" baseline="0" dirty="0" smtClean="0">
                          <a:solidFill>
                            <a:srgbClr val="000000"/>
                          </a:solidFill>
                        </a:rPr>
                        <a:t>.</a:t>
                      </a:r>
                    </a:p>
                    <a:p>
                      <a:r>
                        <a:rPr lang="en-US" baseline="0" dirty="0" smtClean="0">
                          <a:solidFill>
                            <a:srgbClr val="000000"/>
                          </a:solidFill>
                        </a:rPr>
                        <a:t>Hoy </a:t>
                      </a:r>
                      <a:r>
                        <a:rPr lang="en-US" baseline="0" dirty="0" err="1" smtClean="0">
                          <a:solidFill>
                            <a:srgbClr val="000000"/>
                          </a:solidFill>
                        </a:rPr>
                        <a:t>quiero</a:t>
                      </a:r>
                      <a:r>
                        <a:rPr lang="en-US" baseline="0" dirty="0" smtClean="0">
                          <a:solidFill>
                            <a:srgbClr val="000000"/>
                          </a:solidFill>
                        </a:rPr>
                        <a:t> </a:t>
                      </a:r>
                      <a:r>
                        <a:rPr lang="en-US" baseline="0" dirty="0" err="1" smtClean="0">
                          <a:solidFill>
                            <a:srgbClr val="000000"/>
                          </a:solidFill>
                        </a:rPr>
                        <a:t>construir</a:t>
                      </a:r>
                      <a:r>
                        <a:rPr lang="en-US" baseline="0" dirty="0" smtClean="0">
                          <a:solidFill>
                            <a:srgbClr val="000000"/>
                          </a:solidFill>
                        </a:rPr>
                        <a:t> </a:t>
                      </a:r>
                      <a:r>
                        <a:rPr lang="en-US" baseline="0" dirty="0" err="1" smtClean="0">
                          <a:solidFill>
                            <a:srgbClr val="000000"/>
                          </a:solidFill>
                        </a:rPr>
                        <a:t>y</a:t>
                      </a:r>
                      <a:r>
                        <a:rPr lang="en-US" baseline="0" dirty="0" smtClean="0">
                          <a:solidFill>
                            <a:srgbClr val="000000"/>
                          </a:solidFill>
                        </a:rPr>
                        <a:t> </a:t>
                      </a:r>
                      <a:r>
                        <a:rPr lang="en-US" baseline="0" dirty="0" err="1" smtClean="0">
                          <a:solidFill>
                            <a:srgbClr val="000000"/>
                          </a:solidFill>
                        </a:rPr>
                        <a:t>desrtuir</a:t>
                      </a:r>
                      <a:r>
                        <a:rPr lang="en-US" baseline="0" dirty="0" smtClean="0">
                          <a:solidFill>
                            <a:srgbClr val="000000"/>
                          </a:solidFill>
                        </a:rPr>
                        <a:t>,</a:t>
                      </a:r>
                    </a:p>
                    <a:p>
                      <a:r>
                        <a:rPr lang="en-US" baseline="0" dirty="0" err="1" smtClean="0">
                          <a:solidFill>
                            <a:srgbClr val="000000"/>
                          </a:solidFill>
                        </a:rPr>
                        <a:t>Levantar</a:t>
                      </a:r>
                      <a:r>
                        <a:rPr lang="en-US" baseline="0" dirty="0" smtClean="0">
                          <a:solidFill>
                            <a:srgbClr val="000000"/>
                          </a:solidFill>
                        </a:rPr>
                        <a:t> en </a:t>
                      </a:r>
                      <a:r>
                        <a:rPr lang="en-US" baseline="0" dirty="0" err="1" smtClean="0">
                          <a:solidFill>
                            <a:srgbClr val="000000"/>
                          </a:solidFill>
                        </a:rPr>
                        <a:t>andamios</a:t>
                      </a:r>
                      <a:r>
                        <a:rPr lang="en-US" baseline="0" dirty="0" smtClean="0">
                          <a:solidFill>
                            <a:srgbClr val="000000"/>
                          </a:solidFill>
                        </a:rPr>
                        <a:t> la </a:t>
                      </a:r>
                      <a:r>
                        <a:rPr lang="en-US" baseline="0" dirty="0" err="1" smtClean="0">
                          <a:solidFill>
                            <a:srgbClr val="000000"/>
                          </a:solidFill>
                        </a:rPr>
                        <a:t>esperenza</a:t>
                      </a:r>
                      <a:r>
                        <a:rPr lang="en-US" baseline="0" dirty="0" smtClean="0">
                          <a:solidFill>
                            <a:srgbClr val="000000"/>
                          </a:solidFill>
                        </a:rPr>
                        <a:t>.</a:t>
                      </a:r>
                    </a:p>
                    <a:p>
                      <a:r>
                        <a:rPr lang="en-US" baseline="0" dirty="0" err="1" smtClean="0">
                          <a:solidFill>
                            <a:srgbClr val="000000"/>
                          </a:solidFill>
                        </a:rPr>
                        <a:t>Despertar</a:t>
                      </a:r>
                      <a:r>
                        <a:rPr lang="en-US" baseline="0" dirty="0" smtClean="0">
                          <a:solidFill>
                            <a:srgbClr val="000000"/>
                          </a:solidFill>
                        </a:rPr>
                        <a:t> al </a:t>
                      </a:r>
                      <a:r>
                        <a:rPr lang="en-US" baseline="0" dirty="0" err="1" smtClean="0">
                          <a:solidFill>
                            <a:srgbClr val="000000"/>
                          </a:solidFill>
                        </a:rPr>
                        <a:t>niño</a:t>
                      </a:r>
                      <a:endParaRPr lang="en-US" baseline="0" dirty="0" smtClean="0">
                        <a:solidFill>
                          <a:srgbClr val="000000"/>
                        </a:solidFill>
                      </a:endParaRPr>
                    </a:p>
                    <a:p>
                      <a:r>
                        <a:rPr lang="en-US" baseline="0" dirty="0" err="1" smtClean="0">
                          <a:solidFill>
                            <a:srgbClr val="000000"/>
                          </a:solidFill>
                        </a:rPr>
                        <a:t>arcángel</a:t>
                      </a:r>
                      <a:r>
                        <a:rPr lang="en-US" baseline="0" dirty="0" smtClean="0">
                          <a:solidFill>
                            <a:srgbClr val="000000"/>
                          </a:solidFill>
                        </a:rPr>
                        <a:t> de </a:t>
                      </a:r>
                      <a:r>
                        <a:rPr lang="en-US" baseline="0" dirty="0" err="1" smtClean="0">
                          <a:solidFill>
                            <a:srgbClr val="000000"/>
                          </a:solidFill>
                        </a:rPr>
                        <a:t>las</a:t>
                      </a:r>
                      <a:r>
                        <a:rPr lang="en-US" baseline="0" dirty="0" smtClean="0">
                          <a:solidFill>
                            <a:srgbClr val="000000"/>
                          </a:solidFill>
                        </a:rPr>
                        <a:t> </a:t>
                      </a:r>
                      <a:r>
                        <a:rPr lang="en-US" baseline="0" dirty="0" err="1" smtClean="0">
                          <a:solidFill>
                            <a:srgbClr val="000000"/>
                          </a:solidFill>
                        </a:rPr>
                        <a:t>espadas</a:t>
                      </a:r>
                      <a:r>
                        <a:rPr lang="en-US" baseline="0" dirty="0" smtClean="0">
                          <a:solidFill>
                            <a:srgbClr val="000000"/>
                          </a:solidFill>
                        </a:rPr>
                        <a:t>,</a:t>
                      </a:r>
                    </a:p>
                    <a:p>
                      <a:r>
                        <a:rPr lang="en-US" baseline="0" dirty="0" smtClean="0">
                          <a:solidFill>
                            <a:srgbClr val="000000"/>
                          </a:solidFill>
                        </a:rPr>
                        <a:t>ser </a:t>
                      </a:r>
                      <a:r>
                        <a:rPr lang="en-US" baseline="0" dirty="0" err="1" smtClean="0">
                          <a:solidFill>
                            <a:srgbClr val="000000"/>
                          </a:solidFill>
                        </a:rPr>
                        <a:t>relámpago</a:t>
                      </a:r>
                      <a:r>
                        <a:rPr lang="en-US" baseline="0" dirty="0" smtClean="0">
                          <a:solidFill>
                            <a:srgbClr val="000000"/>
                          </a:solidFill>
                        </a:rPr>
                        <a:t>, </a:t>
                      </a:r>
                      <a:r>
                        <a:rPr lang="en-US" baseline="0" dirty="0" err="1" smtClean="0">
                          <a:solidFill>
                            <a:srgbClr val="000000"/>
                          </a:solidFill>
                        </a:rPr>
                        <a:t>trueno</a:t>
                      </a:r>
                      <a:r>
                        <a:rPr lang="en-US" baseline="0" dirty="0" smtClean="0">
                          <a:solidFill>
                            <a:srgbClr val="000000"/>
                          </a:solidFill>
                        </a:rPr>
                        <a:t>,</a:t>
                      </a:r>
                    </a:p>
                    <a:p>
                      <a:r>
                        <a:rPr lang="en-US" baseline="0" dirty="0" smtClean="0">
                          <a:solidFill>
                            <a:srgbClr val="000000"/>
                          </a:solidFill>
                        </a:rPr>
                        <a:t>con </a:t>
                      </a:r>
                      <a:r>
                        <a:rPr lang="en-US" baseline="0" dirty="0" err="1" smtClean="0">
                          <a:solidFill>
                            <a:srgbClr val="000000"/>
                          </a:solidFill>
                        </a:rPr>
                        <a:t>estatura</a:t>
                      </a:r>
                      <a:r>
                        <a:rPr lang="en-US" baseline="0" dirty="0" smtClean="0">
                          <a:solidFill>
                            <a:srgbClr val="000000"/>
                          </a:solidFill>
                        </a:rPr>
                        <a:t> de </a:t>
                      </a:r>
                      <a:r>
                        <a:rPr lang="en-US" baseline="0" dirty="0" err="1" smtClean="0">
                          <a:solidFill>
                            <a:srgbClr val="000000"/>
                          </a:solidFill>
                        </a:rPr>
                        <a:t>héroe</a:t>
                      </a:r>
                      <a:endParaRPr lang="en-US" baseline="0" dirty="0" smtClean="0">
                        <a:solidFill>
                          <a:srgbClr val="000000"/>
                        </a:solidFill>
                      </a:endParaRPr>
                    </a:p>
                    <a:p>
                      <a:r>
                        <a:rPr lang="en-US" baseline="0" dirty="0" err="1" smtClean="0">
                          <a:solidFill>
                            <a:srgbClr val="000000"/>
                          </a:solidFill>
                        </a:rPr>
                        <a:t>para</a:t>
                      </a:r>
                      <a:r>
                        <a:rPr lang="en-US" baseline="0" dirty="0" smtClean="0">
                          <a:solidFill>
                            <a:srgbClr val="000000"/>
                          </a:solidFill>
                        </a:rPr>
                        <a:t>  </a:t>
                      </a:r>
                      <a:r>
                        <a:rPr lang="en-US" baseline="0" dirty="0" err="1" smtClean="0">
                          <a:solidFill>
                            <a:srgbClr val="000000"/>
                          </a:solidFill>
                        </a:rPr>
                        <a:t>talar</a:t>
                      </a:r>
                      <a:r>
                        <a:rPr lang="en-US" baseline="0" dirty="0" smtClean="0">
                          <a:solidFill>
                            <a:srgbClr val="000000"/>
                          </a:solidFill>
                        </a:rPr>
                        <a:t>, </a:t>
                      </a:r>
                      <a:r>
                        <a:rPr lang="en-US" baseline="0" dirty="0" err="1" smtClean="0">
                          <a:solidFill>
                            <a:srgbClr val="000000"/>
                          </a:solidFill>
                        </a:rPr>
                        <a:t>arrasar</a:t>
                      </a:r>
                      <a:r>
                        <a:rPr lang="en-US" baseline="0" dirty="0" smtClean="0">
                          <a:solidFill>
                            <a:srgbClr val="000000"/>
                          </a:solidFill>
                        </a:rPr>
                        <a:t>,</a:t>
                      </a:r>
                    </a:p>
                    <a:p>
                      <a:r>
                        <a:rPr lang="en-US" baseline="0" dirty="0" err="1" smtClean="0">
                          <a:solidFill>
                            <a:srgbClr val="000000"/>
                          </a:solidFill>
                        </a:rPr>
                        <a:t>las</a:t>
                      </a:r>
                      <a:r>
                        <a:rPr lang="en-US" baseline="0" dirty="0" smtClean="0">
                          <a:solidFill>
                            <a:srgbClr val="000000"/>
                          </a:solidFill>
                        </a:rPr>
                        <a:t> </a:t>
                      </a:r>
                      <a:r>
                        <a:rPr lang="en-US" baseline="0" dirty="0" err="1" smtClean="0">
                          <a:solidFill>
                            <a:srgbClr val="000000"/>
                          </a:solidFill>
                        </a:rPr>
                        <a:t>podridas</a:t>
                      </a:r>
                      <a:r>
                        <a:rPr lang="en-US" baseline="0" dirty="0" smtClean="0">
                          <a:solidFill>
                            <a:srgbClr val="000000"/>
                          </a:solidFill>
                        </a:rPr>
                        <a:t> </a:t>
                      </a:r>
                      <a:r>
                        <a:rPr lang="en-US" baseline="0" dirty="0" err="1" smtClean="0">
                          <a:solidFill>
                            <a:srgbClr val="000000"/>
                          </a:solidFill>
                        </a:rPr>
                        <a:t>raíces</a:t>
                      </a:r>
                      <a:r>
                        <a:rPr lang="en-US" baseline="0" dirty="0" smtClean="0">
                          <a:solidFill>
                            <a:srgbClr val="000000"/>
                          </a:solidFill>
                        </a:rPr>
                        <a:t> de mi pueblo. </a:t>
                      </a:r>
                    </a:p>
                  </a:txBody>
                  <a:tcPr/>
                </a:tc>
                <a:tc>
                  <a:txBody>
                    <a:bodyPr/>
                    <a:lstStyle/>
                    <a:p>
                      <a:r>
                        <a:rPr lang="en-US" u="sng" dirty="0" smtClean="0">
                          <a:solidFill>
                            <a:schemeClr val="bg1"/>
                          </a:solidFill>
                        </a:rPr>
                        <a:t>Combat</a:t>
                      </a:r>
                    </a:p>
                    <a:p>
                      <a:r>
                        <a:rPr lang="en-US" dirty="0" smtClean="0">
                          <a:solidFill>
                            <a:schemeClr val="bg1"/>
                          </a:solidFill>
                        </a:rPr>
                        <a:t>I am a poet,</a:t>
                      </a:r>
                    </a:p>
                    <a:p>
                      <a:r>
                        <a:rPr lang="en-US" dirty="0" smtClean="0">
                          <a:solidFill>
                            <a:schemeClr val="bg1"/>
                          </a:solidFill>
                        </a:rPr>
                        <a:t>an army of poets.</a:t>
                      </a:r>
                    </a:p>
                    <a:p>
                      <a:r>
                        <a:rPr lang="en-US" dirty="0" smtClean="0">
                          <a:solidFill>
                            <a:schemeClr val="bg1"/>
                          </a:solidFill>
                        </a:rPr>
                        <a:t>And today I want to write a poem,</a:t>
                      </a:r>
                    </a:p>
                    <a:p>
                      <a:r>
                        <a:rPr lang="en-US" dirty="0" smtClean="0">
                          <a:solidFill>
                            <a:schemeClr val="bg1"/>
                          </a:solidFill>
                        </a:rPr>
                        <a:t>a whistle poem</a:t>
                      </a:r>
                    </a:p>
                    <a:p>
                      <a:r>
                        <a:rPr lang="en-US" baseline="0" dirty="0" smtClean="0">
                          <a:solidFill>
                            <a:schemeClr val="bg1"/>
                          </a:solidFill>
                        </a:rPr>
                        <a:t>a rifle poem.</a:t>
                      </a:r>
                    </a:p>
                    <a:p>
                      <a:r>
                        <a:rPr lang="en-US" baseline="0" dirty="0" smtClean="0">
                          <a:solidFill>
                            <a:schemeClr val="bg1"/>
                          </a:solidFill>
                        </a:rPr>
                        <a:t>To stick to the doors,</a:t>
                      </a:r>
                    </a:p>
                    <a:p>
                      <a:r>
                        <a:rPr lang="en-US" baseline="0" dirty="0" smtClean="0">
                          <a:solidFill>
                            <a:schemeClr val="bg1"/>
                          </a:solidFill>
                        </a:rPr>
                        <a:t>in prison cells</a:t>
                      </a:r>
                    </a:p>
                    <a:p>
                      <a:r>
                        <a:rPr lang="en-US" baseline="0" dirty="0" smtClean="0">
                          <a:solidFill>
                            <a:schemeClr val="bg1"/>
                          </a:solidFill>
                        </a:rPr>
                        <a:t>on school walls.</a:t>
                      </a:r>
                    </a:p>
                    <a:p>
                      <a:r>
                        <a:rPr lang="en-US" baseline="0" dirty="0" smtClean="0">
                          <a:solidFill>
                            <a:schemeClr val="bg1"/>
                          </a:solidFill>
                        </a:rPr>
                        <a:t>Today I want to build and destroy,</a:t>
                      </a:r>
                    </a:p>
                    <a:p>
                      <a:r>
                        <a:rPr lang="en-US" baseline="0" dirty="0" smtClean="0">
                          <a:solidFill>
                            <a:schemeClr val="bg1"/>
                          </a:solidFill>
                        </a:rPr>
                        <a:t>to raise hope in the scaffolds.</a:t>
                      </a:r>
                    </a:p>
                    <a:p>
                      <a:r>
                        <a:rPr lang="en-US" baseline="0" dirty="0" smtClean="0">
                          <a:solidFill>
                            <a:schemeClr val="bg1"/>
                          </a:solidFill>
                        </a:rPr>
                        <a:t>Wake the child</a:t>
                      </a:r>
                    </a:p>
                    <a:p>
                      <a:r>
                        <a:rPr lang="en-US" baseline="0" dirty="0" smtClean="0">
                          <a:solidFill>
                            <a:schemeClr val="bg1"/>
                          </a:solidFill>
                        </a:rPr>
                        <a:t>archangel of swords</a:t>
                      </a:r>
                    </a:p>
                    <a:p>
                      <a:r>
                        <a:rPr lang="en-US" baseline="0" dirty="0" smtClean="0">
                          <a:solidFill>
                            <a:schemeClr val="bg1"/>
                          </a:solidFill>
                        </a:rPr>
                        <a:t>be lightening, thunder,</a:t>
                      </a:r>
                    </a:p>
                    <a:p>
                      <a:r>
                        <a:rPr lang="en-US" baseline="0" dirty="0" smtClean="0">
                          <a:solidFill>
                            <a:schemeClr val="bg1"/>
                          </a:solidFill>
                        </a:rPr>
                        <a:t>with a hero’s stature</a:t>
                      </a:r>
                    </a:p>
                    <a:p>
                      <a:r>
                        <a:rPr lang="en-US" baseline="0" dirty="0" smtClean="0">
                          <a:solidFill>
                            <a:schemeClr val="bg1"/>
                          </a:solidFill>
                        </a:rPr>
                        <a:t>to root out, raze</a:t>
                      </a:r>
                    </a:p>
                    <a:p>
                      <a:r>
                        <a:rPr lang="en-US" baseline="0" dirty="0" smtClean="0">
                          <a:solidFill>
                            <a:schemeClr val="bg1"/>
                          </a:solidFill>
                        </a:rPr>
                        <a:t>the rotten roots of my people.</a:t>
                      </a:r>
                      <a:endParaRPr lang="en-US" dirty="0">
                        <a:solidFill>
                          <a:schemeClr val="bg1"/>
                        </a:solidFill>
                      </a:endParaRPr>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01218"/>
          </a:xfrm>
        </p:spPr>
        <p:txBody>
          <a:bodyPr/>
          <a:lstStyle/>
          <a:p>
            <a:r>
              <a:rPr lang="en-US" dirty="0" smtClean="0"/>
              <a:t>La </a:t>
            </a:r>
            <a:r>
              <a:rPr lang="en-US" dirty="0" err="1" smtClean="0"/>
              <a:t>mochilla</a:t>
            </a:r>
            <a:r>
              <a:rPr lang="en-US" dirty="0" smtClean="0"/>
              <a:t> </a:t>
            </a:r>
            <a:r>
              <a:rPr lang="en-US" dirty="0" err="1" smtClean="0"/>
              <a:t>roja</a:t>
            </a:r>
            <a:r>
              <a:rPr lang="en-US" dirty="0" smtClean="0"/>
              <a:t> </a:t>
            </a:r>
            <a:r>
              <a:rPr lang="en-US" dirty="0" err="1" smtClean="0"/>
              <a:t>es</a:t>
            </a:r>
            <a:r>
              <a:rPr lang="en-US" dirty="0" smtClean="0"/>
              <a:t> de Argentina</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3975573"/>
          </a:xfrm>
        </p:spPr>
        <p:txBody>
          <a:bodyPr>
            <a:normAutofit/>
          </a:bodyPr>
          <a:lstStyle/>
          <a:p>
            <a:r>
              <a:rPr lang="en-US" dirty="0" smtClean="0"/>
              <a:t>The two girls study art at 10am</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60648"/>
          </a:xfrm>
        </p:spPr>
        <p:txBody>
          <a:bodyPr/>
          <a:lstStyle/>
          <a:p>
            <a:r>
              <a:rPr lang="en-US" dirty="0" smtClean="0"/>
              <a:t>Las dos </a:t>
            </a:r>
            <a:r>
              <a:rPr lang="en-US" dirty="0" err="1" smtClean="0"/>
              <a:t>chicas</a:t>
            </a:r>
            <a:r>
              <a:rPr lang="en-US" dirty="0" smtClean="0"/>
              <a:t> </a:t>
            </a:r>
            <a:r>
              <a:rPr lang="en-US" dirty="0" err="1" smtClean="0"/>
              <a:t>estudian</a:t>
            </a:r>
            <a:r>
              <a:rPr lang="en-US" dirty="0" smtClean="0"/>
              <a:t> el arte a </a:t>
            </a:r>
            <a:r>
              <a:rPr lang="en-US" dirty="0" err="1" smtClean="0"/>
              <a:t>las</a:t>
            </a:r>
            <a:r>
              <a:rPr lang="en-US" dirty="0" smtClean="0"/>
              <a:t> </a:t>
            </a:r>
            <a:r>
              <a:rPr lang="en-US" dirty="0" err="1" smtClean="0"/>
              <a:t>diez</a:t>
            </a:r>
            <a:r>
              <a:rPr lang="en-US" dirty="0" smtClean="0"/>
              <a:t> de la </a:t>
            </a:r>
            <a:r>
              <a:rPr lang="en-US" dirty="0" err="1" smtClean="0"/>
              <a:t>mañana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377269"/>
          </a:xfrm>
        </p:spPr>
        <p:txBody>
          <a:bodyPr/>
          <a:lstStyle/>
          <a:p>
            <a:r>
              <a:rPr lang="en-US" dirty="0" smtClean="0"/>
              <a:t>The teacher’s purple eraser is in the classroom.</a:t>
            </a:r>
            <a:endParaRPr lang="en-US" dirty="0"/>
          </a:p>
        </p:txBody>
      </p:sp>
    </p:spTree>
  </p:cSld>
  <p:clrMapOvr>
    <a:masterClrMapping/>
  </p:clrMapOvr>
</p:sld>
</file>

<file path=ppt/theme/theme1.xml><?xml version="1.0" encoding="utf-8"?>
<a:theme xmlns:a="http://schemas.openxmlformats.org/drawingml/2006/main" name="Office Theme">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469</TotalTime>
  <Words>1479</Words>
  <Application>Microsoft Macintosh PowerPoint</Application>
  <PresentationFormat>On-screen Show (4:3)</PresentationFormat>
  <Paragraphs>162</Paragraphs>
  <Slides>56</Slides>
  <Notes>0</Notes>
  <HiddenSlides>0</HiddenSlides>
  <MMClips>0</MMClips>
  <ScaleCrop>false</ScaleCrop>
  <HeadingPairs>
    <vt:vector size="4" baseType="variant">
      <vt:variant>
        <vt:lpstr>Design Template</vt:lpstr>
      </vt:variant>
      <vt:variant>
        <vt:i4>1</vt:i4>
      </vt:variant>
      <vt:variant>
        <vt:lpstr>Slide Titles</vt:lpstr>
      </vt:variant>
      <vt:variant>
        <vt:i4>56</vt:i4>
      </vt:variant>
    </vt:vector>
  </HeadingPairs>
  <TitlesOfParts>
    <vt:vector size="57" baseType="lpstr">
      <vt:lpstr>Office Theme</vt:lpstr>
      <vt:lpstr>Next Test is on Wednesday, 11/9 We will review just like we did for the last test  …don’t freak out.  </vt:lpstr>
      <vt:lpstr>Ok, let’s see how much Spanish we know…</vt:lpstr>
      <vt:lpstr>Translate to Spanish: The blue man studies Spanish on Mondays  </vt:lpstr>
      <vt:lpstr>El hombre azul estudia el español los lunes.</vt:lpstr>
      <vt:lpstr>The red backpack is from Argentina</vt:lpstr>
      <vt:lpstr>La mochilla roja es de Argentina</vt:lpstr>
      <vt:lpstr>The two girls study art at 10am </vt:lpstr>
      <vt:lpstr>Las dos chicas estudian el arte a las diez de la mañana</vt:lpstr>
      <vt:lpstr>The teacher’s purple eraser is in the classroom.</vt:lpstr>
      <vt:lpstr>El borrador morado del profesor está en la clase.</vt:lpstr>
      <vt:lpstr>La Palabra del día: “De” De has several uses in Spanish.  </vt:lpstr>
      <vt:lpstr>★To ask where someone is from. Ex: ¿DE dónde eres? Soy DE Michigan</vt:lpstr>
      <vt:lpstr>★To describe something or someone. Ex: La clase DE español (if you translated this literally, it would be the class OF Spanish) </vt:lpstr>
      <vt:lpstr>★It is used in quite a few expressions. Ex: DE nada, DE la mañana</vt:lpstr>
      <vt:lpstr>★It is the equivalent of ‘s in English Ex: El amigo DE Pablo. Pablo’s friend. Los lapices DE Zita. Zita’s Pencils.</vt:lpstr>
      <vt:lpstr>Estar- To Be Yo Estoy  Nosotros Estamos Tú Estas  Vosotros Estaís Él/Ella Esta   Ellos/Ellas Estan </vt:lpstr>
      <vt:lpstr>Remember SER? Yup, that’s right, there are TWO forms of the verb “To Be” in Spanish. Yaaaaay!</vt:lpstr>
      <vt:lpstr>SER- To Be YoSoy  NosotrosSomos TúEres  VosotrosSois  UstedEs  UstedesSon Él/EllaEs  Ellos/EllasSon</vt:lpstr>
      <vt:lpstr>Estar ✓Indicates location Ex: ¿Dónde estan los estudiantes? Estan en la clase. </vt:lpstr>
      <vt:lpstr>Estar  ✓Indicates a condition or state of being that is temporary/happening at a given moment in time. Ex: Cómo estás? Estoy bien, gracias.</vt:lpstr>
      <vt:lpstr>Let me clarify this last thing…if you are describing a state of being that changes, use estar. For example, if you say you are tired, use estar, because tiredness is not a defining/permanent aspect of your personality. Soooo… Estar is used to express transitory qualities.</vt:lpstr>
      <vt:lpstr>Ser is used to express a FUNDAMENTAL quality. It expresses the essence of a person or thing, who or what it is. </vt:lpstr>
      <vt:lpstr>Slide 23</vt:lpstr>
      <vt:lpstr>¿Dónde está Carlos el bebé?</vt:lpstr>
      <vt:lpstr>Carlos E.B. está en Cleveland, Ohio.</vt:lpstr>
      <vt:lpstr>¿Dónde está Bertolome-Beto?</vt:lpstr>
      <vt:lpstr>B.B. está en Miami, Florida.</vt:lpstr>
      <vt:lpstr>¿Dónde está Lolita Bonita?</vt:lpstr>
      <vt:lpstr>L.B. está en Brasil.</vt:lpstr>
      <vt:lpstr>¿Dónde están Los Rollong Stones?</vt:lpstr>
      <vt:lpstr>Están en Israel.</vt:lpstr>
      <vt:lpstr>¿Dónde están tú y Sr. Mostaza?</vt:lpstr>
      <vt:lpstr>Nosotros estamos en Madrid España</vt:lpstr>
      <vt:lpstr>¿Dónde están ellos?</vt:lpstr>
      <vt:lpstr>Ellos están en Argentina.</vt:lpstr>
      <vt:lpstr>¿De dónde es Lolita Bonita?</vt:lpstr>
      <vt:lpstr>L.B. es de brasil.</vt:lpstr>
      <vt:lpstr>¿De dónde son los Rolling Stones?</vt:lpstr>
      <vt:lpstr>Son de inglaterra.</vt:lpstr>
      <vt:lpstr>¿Cómo estás tú?</vt:lpstr>
      <vt:lpstr>Estoy  Bien</vt:lpstr>
      <vt:lpstr>Estoy  mal</vt:lpstr>
      <vt:lpstr>Estoy terrible o horrible</vt:lpstr>
      <vt:lpstr>Estoy asi-asi o regular  </vt:lpstr>
      <vt:lpstr>Estoy fantastico/a o excelente</vt:lpstr>
      <vt:lpstr>Estoy cansado/a</vt:lpstr>
      <vt:lpstr>En grupos de dos: hablen con un amigo o amiga, y le preguntaís: How are you? How old are you? Where are you from? What time is it? </vt:lpstr>
      <vt:lpstr>Una historia breve de Honduras   Honduras has a long history of military control. From 1955-1979 Honduras was under the control of the PLH, Partido Liberal de Honduras.  </vt:lpstr>
      <vt:lpstr>In the 1980’s, the US supported the election of Honduras’ first civilian government in decades. The president elected was a medical doctor named  Roberto Suazo Córdova. </vt:lpstr>
      <vt:lpstr>Excitement over this new civilian government was short lived. In its Cold War ferver, the US government installs military units and training centers across the borders of Honduras and El Salvador in an effort to defeat the newly installed liberal party in El Salvador.  This war against the communist leftist movement is referred to as the “Contra” effort. </vt:lpstr>
      <vt:lpstr>The new liberal party of El Salvador, known as the Sandinista party, was considered to be highly dangerous by the US government, who felt that it would introduce communism (which had already been introduced to Cuba) to the rest of Central America. </vt:lpstr>
      <vt:lpstr>In an effort to counteract this Communist threat, the Honduran government, with the aid of the United States, brought commander in chief of military forces Gustavo Adolfo Martínez to power in 1982. </vt:lpstr>
      <vt:lpstr>Although he only held this position for two years, he was responsible for condoning the death, torture, and “disappearance” of hundreds of supposed civilian “subversives” mostly consisting of students, peasant and labor leaders, and progressive religious figures. </vt:lpstr>
      <vt:lpstr>Prior to the 1980’s, Honduras had had a relatively peaceful history, especially when compared to other Latin American countries. The following poem was written by a leftist revolutionary in Honduras during this period of violence and tension between the conservative military government of Honduras, and the leftists who supported the Sandinista party in El Salvador.</vt:lpstr>
      <vt:lpstr>Slide 55</vt:lpstr>
      <vt:lpstr>Clementina Suárez</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Frankel Jewish Academy</dc:creator>
  <cp:lastModifiedBy>Frankel Jewish Academy</cp:lastModifiedBy>
  <cp:revision>16</cp:revision>
  <dcterms:created xsi:type="dcterms:W3CDTF">2011-10-28T14:47:17Z</dcterms:created>
  <dcterms:modified xsi:type="dcterms:W3CDTF">2011-10-28T14:55:05Z</dcterms:modified>
</cp:coreProperties>
</file>